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Calibri (MS) Bold" charset="1" panose="020F0702030404030204"/>
      <p:regular r:id="rId19"/>
    </p:embeddedFont>
    <p:embeddedFont>
      <p:font typeface="Arial Bold" charset="1" panose="020B0802020202020204"/>
      <p:regular r:id="rId20"/>
    </p:embeddedFont>
    <p:embeddedFont>
      <p:font typeface="Chau Philomene" charset="1" panose="02000806040000020003"/>
      <p:regular r:id="rId21"/>
    </p:embeddedFont>
    <p:embeddedFont>
      <p:font typeface="Arial" charset="1" panose="020B0502020202020204"/>
      <p:regular r:id="rId22"/>
    </p:embeddedFont>
    <p:embeddedFont>
      <p:font typeface="Poppins" charset="1" panose="00000500000000000000"/>
      <p:regular r:id="rId23"/>
    </p:embeddedFont>
    <p:embeddedFont>
      <p:font typeface="HK Modular" charset="1" panose="00000800000000000000"/>
      <p:regular r:id="rId24"/>
    </p:embeddedFont>
    <p:embeddedFont>
      <p:font typeface="Barlow Bold" charset="1" panose="00000800000000000000"/>
      <p:regular r:id="rId25"/>
    </p:embeddedFont>
    <p:embeddedFont>
      <p:font typeface="Poppins Bold" charset="1" panose="00000800000000000000"/>
      <p:regular r:id="rId26"/>
    </p:embeddedFont>
    <p:embeddedFont>
      <p:font typeface="Montserrat Classic" charset="1" panose="000005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svg" Type="http://schemas.openxmlformats.org/officeDocument/2006/relationships/image"/><Relationship Id="rId11" Target="../media/image45.png" Type="http://schemas.openxmlformats.org/officeDocument/2006/relationships/image"/><Relationship Id="rId12" Target="../media/image46.svg" Type="http://schemas.openxmlformats.org/officeDocument/2006/relationships/image"/><Relationship Id="rId13" Target="../media/image47.png" Type="http://schemas.openxmlformats.org/officeDocument/2006/relationships/image"/><Relationship Id="rId14" Target="../media/image48.svg" Type="http://schemas.openxmlformats.org/officeDocument/2006/relationships/image"/><Relationship Id="rId2" Target="../media/image38.png" Type="http://schemas.openxmlformats.org/officeDocument/2006/relationships/imag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41.png" Type="http://schemas.openxmlformats.org/officeDocument/2006/relationships/image"/><Relationship Id="rId8" Target="../media/image42.sv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49.png" Type="http://schemas.openxmlformats.org/officeDocument/2006/relationships/image"/><Relationship Id="rId5" Target="../media/image5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https://www.freepik.com/" TargetMode="External" Type="http://schemas.openxmlformats.org/officeDocument/2006/relationships/hyperlink"/><Relationship Id="rId8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gif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109032" y="117003"/>
            <a:ext cx="2700338" cy="863271"/>
            <a:chOff x="0" y="0"/>
            <a:chExt cx="3600450" cy="1151028"/>
          </a:xfrm>
        </p:grpSpPr>
        <p:sp>
          <p:nvSpPr>
            <p:cNvPr name="Freeform 3" id="3" descr="A close up of a sign  Description automatically generated"/>
            <p:cNvSpPr/>
            <p:nvPr/>
          </p:nvSpPr>
          <p:spPr>
            <a:xfrm flipH="false" flipV="false" rot="0">
              <a:off x="0" y="0"/>
              <a:ext cx="3600450" cy="1151001"/>
            </a:xfrm>
            <a:custGeom>
              <a:avLst/>
              <a:gdLst/>
              <a:ahLst/>
              <a:cxnLst/>
              <a:rect r="r" b="b" t="t" l="l"/>
              <a:pathLst>
                <a:path h="1151001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1151001"/>
                  </a:lnTo>
                  <a:lnTo>
                    <a:pt x="0" y="11510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457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9048" y="-19050"/>
            <a:ext cx="14782800" cy="1114545"/>
            <a:chOff x="0" y="0"/>
            <a:chExt cx="19710400" cy="14860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25400" y="25400"/>
              <a:ext cx="19659600" cy="1435227"/>
            </a:xfrm>
            <a:custGeom>
              <a:avLst/>
              <a:gdLst/>
              <a:ahLst/>
              <a:cxnLst/>
              <a:rect r="r" b="b" t="t" l="l"/>
              <a:pathLst>
                <a:path h="1435227" w="19659600">
                  <a:moveTo>
                    <a:pt x="0" y="0"/>
                  </a:moveTo>
                  <a:lnTo>
                    <a:pt x="19659600" y="0"/>
                  </a:lnTo>
                  <a:lnTo>
                    <a:pt x="19659600" y="1435227"/>
                  </a:lnTo>
                  <a:lnTo>
                    <a:pt x="0" y="1435227"/>
                  </a:lnTo>
                  <a:close/>
                </a:path>
              </a:pathLst>
            </a:custGeom>
            <a:solidFill>
              <a:srgbClr val="213264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710400" cy="1486027"/>
            </a:xfrm>
            <a:custGeom>
              <a:avLst/>
              <a:gdLst/>
              <a:ahLst/>
              <a:cxnLst/>
              <a:rect r="r" b="b" t="t" l="l"/>
              <a:pathLst>
                <a:path h="1486027" w="19710400">
                  <a:moveTo>
                    <a:pt x="25400" y="0"/>
                  </a:moveTo>
                  <a:lnTo>
                    <a:pt x="19685000" y="0"/>
                  </a:lnTo>
                  <a:cubicBezTo>
                    <a:pt x="19698970" y="0"/>
                    <a:pt x="19710400" y="11430"/>
                    <a:pt x="19710400" y="25400"/>
                  </a:cubicBezTo>
                  <a:lnTo>
                    <a:pt x="19710400" y="1460627"/>
                  </a:lnTo>
                  <a:cubicBezTo>
                    <a:pt x="19710400" y="1474597"/>
                    <a:pt x="19698970" y="1486027"/>
                    <a:pt x="19685000" y="1486027"/>
                  </a:cubicBezTo>
                  <a:lnTo>
                    <a:pt x="25400" y="1486027"/>
                  </a:lnTo>
                  <a:cubicBezTo>
                    <a:pt x="11430" y="1486027"/>
                    <a:pt x="0" y="1474597"/>
                    <a:pt x="0" y="1460627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460627"/>
                  </a:lnTo>
                  <a:lnTo>
                    <a:pt x="25400" y="1460627"/>
                  </a:lnTo>
                  <a:lnTo>
                    <a:pt x="25400" y="1435227"/>
                  </a:lnTo>
                  <a:lnTo>
                    <a:pt x="19685000" y="1435227"/>
                  </a:lnTo>
                  <a:lnTo>
                    <a:pt x="19685000" y="1460627"/>
                  </a:lnTo>
                  <a:lnTo>
                    <a:pt x="19659600" y="1460627"/>
                  </a:lnTo>
                  <a:lnTo>
                    <a:pt x="19659600" y="25400"/>
                  </a:lnTo>
                  <a:lnTo>
                    <a:pt x="19685000" y="25400"/>
                  </a:lnTo>
                  <a:lnTo>
                    <a:pt x="19685000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833450" y="-628"/>
            <a:ext cx="168424" cy="1098536"/>
            <a:chOff x="0" y="0"/>
            <a:chExt cx="224566" cy="14647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4536" cy="1464691"/>
            </a:xfrm>
            <a:custGeom>
              <a:avLst/>
              <a:gdLst/>
              <a:ahLst/>
              <a:cxnLst/>
              <a:rect r="r" b="b" t="t" l="l"/>
              <a:pathLst>
                <a:path h="1464691" w="224536">
                  <a:moveTo>
                    <a:pt x="0" y="0"/>
                  </a:moveTo>
                  <a:lnTo>
                    <a:pt x="224536" y="0"/>
                  </a:lnTo>
                  <a:lnTo>
                    <a:pt x="224536" y="1464691"/>
                  </a:lnTo>
                  <a:lnTo>
                    <a:pt x="0" y="1464691"/>
                  </a:lnTo>
                  <a:close/>
                </a:path>
              </a:pathLst>
            </a:custGeom>
            <a:solidFill>
              <a:srgbClr val="FFC2C2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-19050"/>
            <a:ext cx="14758988" cy="1085852"/>
            <a:chOff x="0" y="0"/>
            <a:chExt cx="19678650" cy="1447802"/>
          </a:xfrm>
        </p:grpSpPr>
        <p:sp>
          <p:nvSpPr>
            <p:cNvPr name="Freeform 10" id="10" descr="A blue and white background  Description automatically generated with medium confidence"/>
            <p:cNvSpPr/>
            <p:nvPr/>
          </p:nvSpPr>
          <p:spPr>
            <a:xfrm flipH="false" flipV="false" rot="0">
              <a:off x="0" y="0"/>
              <a:ext cx="19678650" cy="1447800"/>
            </a:xfrm>
            <a:custGeom>
              <a:avLst/>
              <a:gdLst/>
              <a:ahLst/>
              <a:cxnLst/>
              <a:rect r="r" b="b" t="t" l="l"/>
              <a:pathLst>
                <a:path h="1447800" w="19678650">
                  <a:moveTo>
                    <a:pt x="0" y="0"/>
                  </a:moveTo>
                  <a:lnTo>
                    <a:pt x="19678650" y="0"/>
                  </a:lnTo>
                  <a:lnTo>
                    <a:pt x="19678650" y="1447800"/>
                  </a:lnTo>
                  <a:lnTo>
                    <a:pt x="0" y="1447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6000"/>
              </a:blip>
              <a:stretch>
                <a:fillRect l="0" t="-213488" r="-1645" b="-549998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7887950" y="-628"/>
            <a:ext cx="400050" cy="1098536"/>
            <a:chOff x="0" y="0"/>
            <a:chExt cx="533400" cy="14647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33400" cy="1464691"/>
            </a:xfrm>
            <a:custGeom>
              <a:avLst/>
              <a:gdLst/>
              <a:ahLst/>
              <a:cxnLst/>
              <a:rect r="r" b="b" t="t" l="l"/>
              <a:pathLst>
                <a:path h="1464691" w="533400">
                  <a:moveTo>
                    <a:pt x="0" y="0"/>
                  </a:moveTo>
                  <a:lnTo>
                    <a:pt x="533400" y="0"/>
                  </a:lnTo>
                  <a:lnTo>
                    <a:pt x="533400" y="1464691"/>
                  </a:lnTo>
                  <a:lnTo>
                    <a:pt x="0" y="1464691"/>
                  </a:lnTo>
                  <a:close/>
                </a:path>
              </a:pathLst>
            </a:custGeom>
            <a:solidFill>
              <a:srgbClr val="FED50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14" id="14" descr="A person sitting at a desk with a computer  Description automatically generated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8791575" y="857250"/>
            <a:ext cx="7048500" cy="1504950"/>
            <a:chOff x="0" y="0"/>
            <a:chExt cx="9398000" cy="20066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25400" y="25400"/>
              <a:ext cx="9347200" cy="1955800"/>
            </a:xfrm>
            <a:custGeom>
              <a:avLst/>
              <a:gdLst/>
              <a:ahLst/>
              <a:cxnLst/>
              <a:rect r="r" b="b" t="t" l="l"/>
              <a:pathLst>
                <a:path h="1955800" w="9347200">
                  <a:moveTo>
                    <a:pt x="0" y="326009"/>
                  </a:moveTo>
                  <a:cubicBezTo>
                    <a:pt x="0" y="145923"/>
                    <a:pt x="148971" y="0"/>
                    <a:pt x="332613" y="0"/>
                  </a:cubicBezTo>
                  <a:lnTo>
                    <a:pt x="9014587" y="0"/>
                  </a:lnTo>
                  <a:cubicBezTo>
                    <a:pt x="9198229" y="0"/>
                    <a:pt x="9347200" y="145923"/>
                    <a:pt x="9347200" y="326009"/>
                  </a:cubicBezTo>
                  <a:lnTo>
                    <a:pt x="9347200" y="1629791"/>
                  </a:lnTo>
                  <a:cubicBezTo>
                    <a:pt x="9347200" y="1809877"/>
                    <a:pt x="9198229" y="1955800"/>
                    <a:pt x="9014587" y="1955800"/>
                  </a:cubicBezTo>
                  <a:lnTo>
                    <a:pt x="332613" y="1955800"/>
                  </a:lnTo>
                  <a:cubicBezTo>
                    <a:pt x="148971" y="1955800"/>
                    <a:pt x="0" y="1809877"/>
                    <a:pt x="0" y="1629791"/>
                  </a:cubicBezTo>
                  <a:close/>
                </a:path>
              </a:pathLst>
            </a:custGeom>
            <a:solidFill>
              <a:srgbClr val="EBEEF9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398000" cy="2006600"/>
            </a:xfrm>
            <a:custGeom>
              <a:avLst/>
              <a:gdLst/>
              <a:ahLst/>
              <a:cxnLst/>
              <a:rect r="r" b="b" t="t" l="l"/>
              <a:pathLst>
                <a:path h="2006600" w="9398000">
                  <a:moveTo>
                    <a:pt x="0" y="351409"/>
                  </a:moveTo>
                  <a:cubicBezTo>
                    <a:pt x="0" y="156845"/>
                    <a:pt x="160782" y="0"/>
                    <a:pt x="358013" y="0"/>
                  </a:cubicBezTo>
                  <a:lnTo>
                    <a:pt x="9039987" y="0"/>
                  </a:lnTo>
                  <a:lnTo>
                    <a:pt x="9039987" y="25400"/>
                  </a:lnTo>
                  <a:lnTo>
                    <a:pt x="9039987" y="0"/>
                  </a:lnTo>
                  <a:cubicBezTo>
                    <a:pt x="9237218" y="0"/>
                    <a:pt x="9398000" y="156845"/>
                    <a:pt x="9398000" y="351409"/>
                  </a:cubicBezTo>
                  <a:lnTo>
                    <a:pt x="9372600" y="351409"/>
                  </a:lnTo>
                  <a:lnTo>
                    <a:pt x="9398000" y="351409"/>
                  </a:lnTo>
                  <a:lnTo>
                    <a:pt x="9398000" y="1655191"/>
                  </a:lnTo>
                  <a:lnTo>
                    <a:pt x="9372600" y="1655191"/>
                  </a:lnTo>
                  <a:lnTo>
                    <a:pt x="9398000" y="1655191"/>
                  </a:lnTo>
                  <a:cubicBezTo>
                    <a:pt x="9398000" y="1849755"/>
                    <a:pt x="9237218" y="2006600"/>
                    <a:pt x="9039987" y="2006600"/>
                  </a:cubicBezTo>
                  <a:lnTo>
                    <a:pt x="9039987" y="1981200"/>
                  </a:lnTo>
                  <a:lnTo>
                    <a:pt x="9039987" y="2006600"/>
                  </a:lnTo>
                  <a:lnTo>
                    <a:pt x="358013" y="2006600"/>
                  </a:lnTo>
                  <a:lnTo>
                    <a:pt x="358013" y="1981200"/>
                  </a:lnTo>
                  <a:lnTo>
                    <a:pt x="358013" y="2006600"/>
                  </a:lnTo>
                  <a:cubicBezTo>
                    <a:pt x="160782" y="2006600"/>
                    <a:pt x="0" y="1849755"/>
                    <a:pt x="0" y="1655191"/>
                  </a:cubicBezTo>
                  <a:lnTo>
                    <a:pt x="0" y="351409"/>
                  </a:lnTo>
                  <a:lnTo>
                    <a:pt x="25400" y="351409"/>
                  </a:lnTo>
                  <a:lnTo>
                    <a:pt x="0" y="351409"/>
                  </a:lnTo>
                  <a:moveTo>
                    <a:pt x="50800" y="351409"/>
                  </a:moveTo>
                  <a:lnTo>
                    <a:pt x="50800" y="1655191"/>
                  </a:lnTo>
                  <a:lnTo>
                    <a:pt x="25400" y="1655191"/>
                  </a:lnTo>
                  <a:lnTo>
                    <a:pt x="50800" y="1655191"/>
                  </a:lnTo>
                  <a:cubicBezTo>
                    <a:pt x="50800" y="1820799"/>
                    <a:pt x="187833" y="1955800"/>
                    <a:pt x="358013" y="1955800"/>
                  </a:cubicBezTo>
                  <a:lnTo>
                    <a:pt x="9039987" y="1955800"/>
                  </a:lnTo>
                  <a:cubicBezTo>
                    <a:pt x="9210167" y="1955800"/>
                    <a:pt x="9347200" y="1820799"/>
                    <a:pt x="9347200" y="1655191"/>
                  </a:cubicBezTo>
                  <a:lnTo>
                    <a:pt x="9347200" y="351409"/>
                  </a:lnTo>
                  <a:cubicBezTo>
                    <a:pt x="9347200" y="185801"/>
                    <a:pt x="9210167" y="50800"/>
                    <a:pt x="9039987" y="50800"/>
                  </a:cubicBezTo>
                  <a:lnTo>
                    <a:pt x="358013" y="50800"/>
                  </a:lnTo>
                  <a:lnTo>
                    <a:pt x="358013" y="25400"/>
                  </a:lnTo>
                  <a:lnTo>
                    <a:pt x="358013" y="50800"/>
                  </a:lnTo>
                  <a:cubicBezTo>
                    <a:pt x="187833" y="50800"/>
                    <a:pt x="50800" y="185801"/>
                    <a:pt x="50800" y="351409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6335789" y="4392361"/>
            <a:ext cx="10123412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480"/>
              </a:lnSpc>
            </a:pPr>
            <a:r>
              <a:rPr lang="en-US" sz="5400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Water Quality Prediction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2401129" y="1303294"/>
            <a:ext cx="1894735" cy="616250"/>
            <a:chOff x="0" y="0"/>
            <a:chExt cx="2526314" cy="821667"/>
          </a:xfrm>
        </p:grpSpPr>
        <p:sp>
          <p:nvSpPr>
            <p:cNvPr name="Freeform 20" id="20" descr="A close up of a logo  Description automatically generated"/>
            <p:cNvSpPr/>
            <p:nvPr/>
          </p:nvSpPr>
          <p:spPr>
            <a:xfrm flipH="false" flipV="false" rot="0">
              <a:off x="0" y="0"/>
              <a:ext cx="2526284" cy="821690"/>
            </a:xfrm>
            <a:custGeom>
              <a:avLst/>
              <a:gdLst/>
              <a:ahLst/>
              <a:cxnLst/>
              <a:rect r="r" b="b" t="t" l="l"/>
              <a:pathLst>
                <a:path h="821690" w="2526284">
                  <a:moveTo>
                    <a:pt x="0" y="0"/>
                  </a:moveTo>
                  <a:lnTo>
                    <a:pt x="2526284" y="0"/>
                  </a:lnTo>
                  <a:lnTo>
                    <a:pt x="2526284" y="821690"/>
                  </a:lnTo>
                  <a:lnTo>
                    <a:pt x="0" y="8216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86" r="-1" b="-83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0335784" y="1113136"/>
            <a:ext cx="1185239" cy="996567"/>
            <a:chOff x="0" y="0"/>
            <a:chExt cx="1580318" cy="1328756"/>
          </a:xfrm>
        </p:grpSpPr>
        <p:sp>
          <p:nvSpPr>
            <p:cNvPr name="Freeform 22" id="22" descr="A yellow and red shell logo  Description automatically generated"/>
            <p:cNvSpPr/>
            <p:nvPr/>
          </p:nvSpPr>
          <p:spPr>
            <a:xfrm flipH="false" flipV="false" rot="0">
              <a:off x="0" y="0"/>
              <a:ext cx="1580261" cy="1328801"/>
            </a:xfrm>
            <a:custGeom>
              <a:avLst/>
              <a:gdLst/>
              <a:ahLst/>
              <a:cxnLst/>
              <a:rect r="r" b="b" t="t" l="l"/>
              <a:pathLst>
                <a:path h="1328801" w="1580261">
                  <a:moveTo>
                    <a:pt x="0" y="0"/>
                  </a:moveTo>
                  <a:lnTo>
                    <a:pt x="1580261" y="0"/>
                  </a:lnTo>
                  <a:lnTo>
                    <a:pt x="1580261" y="1328801"/>
                  </a:lnTo>
                  <a:lnTo>
                    <a:pt x="0" y="1328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3" b="3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7339423" y="6260218"/>
            <a:ext cx="10123412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AICTE Student ID: STU6721aa97a4a8c1730259607 AICTE Internship ID: INTERNSHIP_1746416864681834e0e35d8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109032" y="117003"/>
            <a:ext cx="2700338" cy="863271"/>
            <a:chOff x="0" y="0"/>
            <a:chExt cx="3600450" cy="1151028"/>
          </a:xfrm>
        </p:grpSpPr>
        <p:sp>
          <p:nvSpPr>
            <p:cNvPr name="Freeform 3" id="3" descr="A close up of a sign  Description automatically generated"/>
            <p:cNvSpPr/>
            <p:nvPr/>
          </p:nvSpPr>
          <p:spPr>
            <a:xfrm flipH="false" flipV="false" rot="0">
              <a:off x="0" y="0"/>
              <a:ext cx="3600450" cy="1151001"/>
            </a:xfrm>
            <a:custGeom>
              <a:avLst/>
              <a:gdLst/>
              <a:ahLst/>
              <a:cxnLst/>
              <a:rect r="r" b="b" t="t" l="l"/>
              <a:pathLst>
                <a:path h="1151001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1151001"/>
                  </a:lnTo>
                  <a:lnTo>
                    <a:pt x="0" y="11510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457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9048" y="-19050"/>
            <a:ext cx="14782800" cy="1114545"/>
            <a:chOff x="0" y="0"/>
            <a:chExt cx="19710400" cy="14860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25400" y="25400"/>
              <a:ext cx="19659600" cy="1435227"/>
            </a:xfrm>
            <a:custGeom>
              <a:avLst/>
              <a:gdLst/>
              <a:ahLst/>
              <a:cxnLst/>
              <a:rect r="r" b="b" t="t" l="l"/>
              <a:pathLst>
                <a:path h="1435227" w="19659600">
                  <a:moveTo>
                    <a:pt x="0" y="0"/>
                  </a:moveTo>
                  <a:lnTo>
                    <a:pt x="19659600" y="0"/>
                  </a:lnTo>
                  <a:lnTo>
                    <a:pt x="19659600" y="1435227"/>
                  </a:lnTo>
                  <a:lnTo>
                    <a:pt x="0" y="1435227"/>
                  </a:lnTo>
                  <a:close/>
                </a:path>
              </a:pathLst>
            </a:custGeom>
            <a:solidFill>
              <a:srgbClr val="213264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710400" cy="1486027"/>
            </a:xfrm>
            <a:custGeom>
              <a:avLst/>
              <a:gdLst/>
              <a:ahLst/>
              <a:cxnLst/>
              <a:rect r="r" b="b" t="t" l="l"/>
              <a:pathLst>
                <a:path h="1486027" w="19710400">
                  <a:moveTo>
                    <a:pt x="25400" y="0"/>
                  </a:moveTo>
                  <a:lnTo>
                    <a:pt x="19685000" y="0"/>
                  </a:lnTo>
                  <a:cubicBezTo>
                    <a:pt x="19698970" y="0"/>
                    <a:pt x="19710400" y="11430"/>
                    <a:pt x="19710400" y="25400"/>
                  </a:cubicBezTo>
                  <a:lnTo>
                    <a:pt x="19710400" y="1460627"/>
                  </a:lnTo>
                  <a:cubicBezTo>
                    <a:pt x="19710400" y="1474597"/>
                    <a:pt x="19698970" y="1486027"/>
                    <a:pt x="19685000" y="1486027"/>
                  </a:cubicBezTo>
                  <a:lnTo>
                    <a:pt x="25400" y="1486027"/>
                  </a:lnTo>
                  <a:cubicBezTo>
                    <a:pt x="11430" y="1486027"/>
                    <a:pt x="0" y="1474597"/>
                    <a:pt x="0" y="1460627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460627"/>
                  </a:lnTo>
                  <a:lnTo>
                    <a:pt x="25400" y="1460627"/>
                  </a:lnTo>
                  <a:lnTo>
                    <a:pt x="25400" y="1435227"/>
                  </a:lnTo>
                  <a:lnTo>
                    <a:pt x="19685000" y="1435227"/>
                  </a:lnTo>
                  <a:lnTo>
                    <a:pt x="19685000" y="1460627"/>
                  </a:lnTo>
                  <a:lnTo>
                    <a:pt x="19659600" y="1460627"/>
                  </a:lnTo>
                  <a:lnTo>
                    <a:pt x="19659600" y="25400"/>
                  </a:lnTo>
                  <a:lnTo>
                    <a:pt x="19685000" y="25400"/>
                  </a:lnTo>
                  <a:lnTo>
                    <a:pt x="19685000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833450" y="-628"/>
            <a:ext cx="168424" cy="1098536"/>
            <a:chOff x="0" y="0"/>
            <a:chExt cx="224566" cy="14647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4536" cy="1464691"/>
            </a:xfrm>
            <a:custGeom>
              <a:avLst/>
              <a:gdLst/>
              <a:ahLst/>
              <a:cxnLst/>
              <a:rect r="r" b="b" t="t" l="l"/>
              <a:pathLst>
                <a:path h="1464691" w="224536">
                  <a:moveTo>
                    <a:pt x="0" y="0"/>
                  </a:moveTo>
                  <a:lnTo>
                    <a:pt x="224536" y="0"/>
                  </a:lnTo>
                  <a:lnTo>
                    <a:pt x="224536" y="1464691"/>
                  </a:lnTo>
                  <a:lnTo>
                    <a:pt x="0" y="1464691"/>
                  </a:lnTo>
                  <a:close/>
                </a:path>
              </a:pathLst>
            </a:custGeom>
            <a:solidFill>
              <a:srgbClr val="FFC2C2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-19050"/>
            <a:ext cx="14758988" cy="1085852"/>
            <a:chOff x="0" y="0"/>
            <a:chExt cx="19678650" cy="1447802"/>
          </a:xfrm>
        </p:grpSpPr>
        <p:sp>
          <p:nvSpPr>
            <p:cNvPr name="Freeform 10" id="10" descr="A blue and white background  Description automatically generated with medium confidence"/>
            <p:cNvSpPr/>
            <p:nvPr/>
          </p:nvSpPr>
          <p:spPr>
            <a:xfrm flipH="false" flipV="false" rot="0">
              <a:off x="0" y="0"/>
              <a:ext cx="19678650" cy="1447800"/>
            </a:xfrm>
            <a:custGeom>
              <a:avLst/>
              <a:gdLst/>
              <a:ahLst/>
              <a:cxnLst/>
              <a:rect r="r" b="b" t="t" l="l"/>
              <a:pathLst>
                <a:path h="1447800" w="19678650">
                  <a:moveTo>
                    <a:pt x="0" y="0"/>
                  </a:moveTo>
                  <a:lnTo>
                    <a:pt x="19678650" y="0"/>
                  </a:lnTo>
                  <a:lnTo>
                    <a:pt x="19678650" y="1447800"/>
                  </a:lnTo>
                  <a:lnTo>
                    <a:pt x="0" y="1447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6000"/>
              </a:blip>
              <a:stretch>
                <a:fillRect l="0" t="-213488" r="-1645" b="-549998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7887950" y="-628"/>
            <a:ext cx="400050" cy="1098536"/>
            <a:chOff x="0" y="0"/>
            <a:chExt cx="533400" cy="14647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33400" cy="1464691"/>
            </a:xfrm>
            <a:custGeom>
              <a:avLst/>
              <a:gdLst/>
              <a:ahLst/>
              <a:cxnLst/>
              <a:rect r="r" b="b" t="t" l="l"/>
              <a:pathLst>
                <a:path h="1464691" w="533400">
                  <a:moveTo>
                    <a:pt x="0" y="0"/>
                  </a:moveTo>
                  <a:lnTo>
                    <a:pt x="533400" y="0"/>
                  </a:lnTo>
                  <a:lnTo>
                    <a:pt x="533400" y="1464691"/>
                  </a:lnTo>
                  <a:lnTo>
                    <a:pt x="0" y="1464691"/>
                  </a:lnTo>
                  <a:close/>
                </a:path>
              </a:pathLst>
            </a:custGeom>
            <a:solidFill>
              <a:srgbClr val="FED500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2183764" y="3280493"/>
            <a:ext cx="5704186" cy="5083856"/>
          </a:xfrm>
          <a:custGeom>
            <a:avLst/>
            <a:gdLst/>
            <a:ahLst/>
            <a:cxnLst/>
            <a:rect r="r" b="b" t="t" l="l"/>
            <a:pathLst>
              <a:path h="5083856" w="5704186">
                <a:moveTo>
                  <a:pt x="0" y="0"/>
                </a:moveTo>
                <a:lnTo>
                  <a:pt x="5704186" y="0"/>
                </a:lnTo>
                <a:lnTo>
                  <a:pt x="5704186" y="5083856"/>
                </a:lnTo>
                <a:lnTo>
                  <a:pt x="0" y="50838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21994" y="2948801"/>
            <a:ext cx="5755533" cy="5747240"/>
          </a:xfrm>
          <a:custGeom>
            <a:avLst/>
            <a:gdLst/>
            <a:ahLst/>
            <a:cxnLst/>
            <a:rect r="r" b="b" t="t" l="l"/>
            <a:pathLst>
              <a:path h="5747240" w="5755533">
                <a:moveTo>
                  <a:pt x="0" y="0"/>
                </a:moveTo>
                <a:lnTo>
                  <a:pt x="5755533" y="0"/>
                </a:lnTo>
                <a:lnTo>
                  <a:pt x="5755533" y="5747240"/>
                </a:lnTo>
                <a:lnTo>
                  <a:pt x="0" y="57472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74096" y="1560663"/>
            <a:ext cx="8971059" cy="57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213163"/>
                </a:solidFill>
                <a:latin typeface="Arial Bold"/>
                <a:ea typeface="Arial Bold"/>
                <a:cs typeface="Arial Bold"/>
                <a:sym typeface="Arial Bold"/>
              </a:rPr>
              <a:t>Screenshot of Output:  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6741319" y="3775074"/>
            <a:ext cx="5051829" cy="4094695"/>
          </a:xfrm>
          <a:custGeom>
            <a:avLst/>
            <a:gdLst/>
            <a:ahLst/>
            <a:cxnLst/>
            <a:rect r="r" b="b" t="t" l="l"/>
            <a:pathLst>
              <a:path h="4094695" w="5051829">
                <a:moveTo>
                  <a:pt x="0" y="0"/>
                </a:moveTo>
                <a:lnTo>
                  <a:pt x="5051829" y="0"/>
                </a:lnTo>
                <a:lnTo>
                  <a:pt x="5051829" y="4094694"/>
                </a:lnTo>
                <a:lnTo>
                  <a:pt x="0" y="40946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39447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073278" y="2274392"/>
            <a:ext cx="1679490" cy="478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8"/>
              </a:lnSpc>
              <a:spcBef>
                <a:spcPct val="0"/>
              </a:spcBef>
            </a:pPr>
            <a:r>
              <a:rPr lang="en-US" b="true" sz="2807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App Code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620480" y="2801563"/>
            <a:ext cx="1293505" cy="478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8"/>
              </a:lnSpc>
              <a:spcBef>
                <a:spcPct val="0"/>
              </a:spcBef>
            </a:pPr>
            <a:r>
              <a:rPr lang="en-US" b="true" sz="2807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Dataset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57948" y="2469871"/>
            <a:ext cx="2788744" cy="478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8"/>
              </a:lnSpc>
              <a:spcBef>
                <a:spcPct val="0"/>
              </a:spcBef>
            </a:pPr>
            <a:r>
              <a:rPr lang="en-US" b="true" sz="2807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Streamlit Output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109032" y="117003"/>
            <a:ext cx="2700338" cy="863271"/>
            <a:chOff x="0" y="0"/>
            <a:chExt cx="3600450" cy="1151028"/>
          </a:xfrm>
        </p:grpSpPr>
        <p:sp>
          <p:nvSpPr>
            <p:cNvPr name="Freeform 3" id="3" descr="A close up of a sign  Description automatically generated"/>
            <p:cNvSpPr/>
            <p:nvPr/>
          </p:nvSpPr>
          <p:spPr>
            <a:xfrm flipH="false" flipV="false" rot="0">
              <a:off x="0" y="0"/>
              <a:ext cx="3600450" cy="1151001"/>
            </a:xfrm>
            <a:custGeom>
              <a:avLst/>
              <a:gdLst/>
              <a:ahLst/>
              <a:cxnLst/>
              <a:rect r="r" b="b" t="t" l="l"/>
              <a:pathLst>
                <a:path h="1151001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1151001"/>
                  </a:lnTo>
                  <a:lnTo>
                    <a:pt x="0" y="11510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457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9048" y="-19050"/>
            <a:ext cx="14782800" cy="1114545"/>
            <a:chOff x="0" y="0"/>
            <a:chExt cx="19710400" cy="14860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25400" y="25400"/>
              <a:ext cx="19659600" cy="1435227"/>
            </a:xfrm>
            <a:custGeom>
              <a:avLst/>
              <a:gdLst/>
              <a:ahLst/>
              <a:cxnLst/>
              <a:rect r="r" b="b" t="t" l="l"/>
              <a:pathLst>
                <a:path h="1435227" w="19659600">
                  <a:moveTo>
                    <a:pt x="0" y="0"/>
                  </a:moveTo>
                  <a:lnTo>
                    <a:pt x="19659600" y="0"/>
                  </a:lnTo>
                  <a:lnTo>
                    <a:pt x="19659600" y="1435227"/>
                  </a:lnTo>
                  <a:lnTo>
                    <a:pt x="0" y="1435227"/>
                  </a:lnTo>
                  <a:close/>
                </a:path>
              </a:pathLst>
            </a:custGeom>
            <a:solidFill>
              <a:srgbClr val="213264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710400" cy="1486027"/>
            </a:xfrm>
            <a:custGeom>
              <a:avLst/>
              <a:gdLst/>
              <a:ahLst/>
              <a:cxnLst/>
              <a:rect r="r" b="b" t="t" l="l"/>
              <a:pathLst>
                <a:path h="1486027" w="19710400">
                  <a:moveTo>
                    <a:pt x="25400" y="0"/>
                  </a:moveTo>
                  <a:lnTo>
                    <a:pt x="19685000" y="0"/>
                  </a:lnTo>
                  <a:cubicBezTo>
                    <a:pt x="19698970" y="0"/>
                    <a:pt x="19710400" y="11430"/>
                    <a:pt x="19710400" y="25400"/>
                  </a:cubicBezTo>
                  <a:lnTo>
                    <a:pt x="19710400" y="1460627"/>
                  </a:lnTo>
                  <a:cubicBezTo>
                    <a:pt x="19710400" y="1474597"/>
                    <a:pt x="19698970" y="1486027"/>
                    <a:pt x="19685000" y="1486027"/>
                  </a:cubicBezTo>
                  <a:lnTo>
                    <a:pt x="25400" y="1486027"/>
                  </a:lnTo>
                  <a:cubicBezTo>
                    <a:pt x="11430" y="1486027"/>
                    <a:pt x="0" y="1474597"/>
                    <a:pt x="0" y="1460627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460627"/>
                  </a:lnTo>
                  <a:lnTo>
                    <a:pt x="25400" y="1460627"/>
                  </a:lnTo>
                  <a:lnTo>
                    <a:pt x="25400" y="1435227"/>
                  </a:lnTo>
                  <a:lnTo>
                    <a:pt x="19685000" y="1435227"/>
                  </a:lnTo>
                  <a:lnTo>
                    <a:pt x="19685000" y="1460627"/>
                  </a:lnTo>
                  <a:lnTo>
                    <a:pt x="19659600" y="1460627"/>
                  </a:lnTo>
                  <a:lnTo>
                    <a:pt x="19659600" y="25400"/>
                  </a:lnTo>
                  <a:lnTo>
                    <a:pt x="19685000" y="25400"/>
                  </a:lnTo>
                  <a:lnTo>
                    <a:pt x="19685000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833450" y="-628"/>
            <a:ext cx="168424" cy="1098536"/>
            <a:chOff x="0" y="0"/>
            <a:chExt cx="224566" cy="14647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4536" cy="1464691"/>
            </a:xfrm>
            <a:custGeom>
              <a:avLst/>
              <a:gdLst/>
              <a:ahLst/>
              <a:cxnLst/>
              <a:rect r="r" b="b" t="t" l="l"/>
              <a:pathLst>
                <a:path h="1464691" w="224536">
                  <a:moveTo>
                    <a:pt x="0" y="0"/>
                  </a:moveTo>
                  <a:lnTo>
                    <a:pt x="224536" y="0"/>
                  </a:lnTo>
                  <a:lnTo>
                    <a:pt x="224536" y="1464691"/>
                  </a:lnTo>
                  <a:lnTo>
                    <a:pt x="0" y="1464691"/>
                  </a:lnTo>
                  <a:close/>
                </a:path>
              </a:pathLst>
            </a:custGeom>
            <a:solidFill>
              <a:srgbClr val="FFC2C2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-19050"/>
            <a:ext cx="14758988" cy="1085852"/>
            <a:chOff x="0" y="0"/>
            <a:chExt cx="19678650" cy="1447802"/>
          </a:xfrm>
        </p:grpSpPr>
        <p:sp>
          <p:nvSpPr>
            <p:cNvPr name="Freeform 10" id="10" descr="A blue and white background  Description automatically generated with medium confidence"/>
            <p:cNvSpPr/>
            <p:nvPr/>
          </p:nvSpPr>
          <p:spPr>
            <a:xfrm flipH="false" flipV="false" rot="0">
              <a:off x="0" y="0"/>
              <a:ext cx="19678650" cy="1447800"/>
            </a:xfrm>
            <a:custGeom>
              <a:avLst/>
              <a:gdLst/>
              <a:ahLst/>
              <a:cxnLst/>
              <a:rect r="r" b="b" t="t" l="l"/>
              <a:pathLst>
                <a:path h="1447800" w="19678650">
                  <a:moveTo>
                    <a:pt x="0" y="0"/>
                  </a:moveTo>
                  <a:lnTo>
                    <a:pt x="19678650" y="0"/>
                  </a:lnTo>
                  <a:lnTo>
                    <a:pt x="19678650" y="1447800"/>
                  </a:lnTo>
                  <a:lnTo>
                    <a:pt x="0" y="1447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6000"/>
              </a:blip>
              <a:stretch>
                <a:fillRect l="0" t="-213488" r="-1645" b="-549998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7887950" y="-628"/>
            <a:ext cx="400050" cy="1098536"/>
            <a:chOff x="0" y="0"/>
            <a:chExt cx="533400" cy="14647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33400" cy="1464691"/>
            </a:xfrm>
            <a:custGeom>
              <a:avLst/>
              <a:gdLst/>
              <a:ahLst/>
              <a:cxnLst/>
              <a:rect r="r" b="b" t="t" l="l"/>
              <a:pathLst>
                <a:path h="1464691" w="533400">
                  <a:moveTo>
                    <a:pt x="0" y="0"/>
                  </a:moveTo>
                  <a:lnTo>
                    <a:pt x="533400" y="0"/>
                  </a:lnTo>
                  <a:lnTo>
                    <a:pt x="533400" y="1464691"/>
                  </a:lnTo>
                  <a:lnTo>
                    <a:pt x="0" y="1464691"/>
                  </a:lnTo>
                  <a:close/>
                </a:path>
              </a:pathLst>
            </a:custGeom>
            <a:solidFill>
              <a:srgbClr val="FED500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8662804" y="5737849"/>
            <a:ext cx="8980823" cy="4288343"/>
          </a:xfrm>
          <a:custGeom>
            <a:avLst/>
            <a:gdLst/>
            <a:ahLst/>
            <a:cxnLst/>
            <a:rect r="r" b="b" t="t" l="l"/>
            <a:pathLst>
              <a:path h="4288343" w="8980823">
                <a:moveTo>
                  <a:pt x="0" y="0"/>
                </a:moveTo>
                <a:lnTo>
                  <a:pt x="8980824" y="0"/>
                </a:lnTo>
                <a:lnTo>
                  <a:pt x="8980824" y="4288344"/>
                </a:lnTo>
                <a:lnTo>
                  <a:pt x="0" y="4288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74096" y="3037304"/>
            <a:ext cx="7056288" cy="4844717"/>
          </a:xfrm>
          <a:custGeom>
            <a:avLst/>
            <a:gdLst/>
            <a:ahLst/>
            <a:cxnLst/>
            <a:rect r="r" b="b" t="t" l="l"/>
            <a:pathLst>
              <a:path h="4844717" w="7056288">
                <a:moveTo>
                  <a:pt x="0" y="0"/>
                </a:moveTo>
                <a:lnTo>
                  <a:pt x="7056288" y="0"/>
                </a:lnTo>
                <a:lnTo>
                  <a:pt x="7056288" y="4844717"/>
                </a:lnTo>
                <a:lnTo>
                  <a:pt x="0" y="48447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497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662804" y="1877708"/>
            <a:ext cx="8099256" cy="3581954"/>
          </a:xfrm>
          <a:custGeom>
            <a:avLst/>
            <a:gdLst/>
            <a:ahLst/>
            <a:cxnLst/>
            <a:rect r="r" b="b" t="t" l="l"/>
            <a:pathLst>
              <a:path h="3581954" w="8099256">
                <a:moveTo>
                  <a:pt x="0" y="0"/>
                </a:moveTo>
                <a:lnTo>
                  <a:pt x="8099257" y="0"/>
                </a:lnTo>
                <a:lnTo>
                  <a:pt x="8099257" y="3581955"/>
                </a:lnTo>
                <a:lnTo>
                  <a:pt x="0" y="35819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74096" y="1560663"/>
            <a:ext cx="897105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213163"/>
                </a:solidFill>
                <a:latin typeface="Arial Bold"/>
                <a:ea typeface="Arial Bold"/>
                <a:cs typeface="Arial Bold"/>
                <a:sym typeface="Arial Bold"/>
              </a:rPr>
              <a:t>Screenshot of Output: 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492855" y="2176122"/>
            <a:ext cx="2466770" cy="683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6"/>
              </a:lnSpc>
              <a:spcBef>
                <a:spcPct val="0"/>
              </a:spcBef>
            </a:pPr>
            <a:r>
              <a:rPr lang="en-US" b="true" sz="398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Prediction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109032" y="117003"/>
            <a:ext cx="2700338" cy="863271"/>
            <a:chOff x="0" y="0"/>
            <a:chExt cx="3600450" cy="1151028"/>
          </a:xfrm>
        </p:grpSpPr>
        <p:sp>
          <p:nvSpPr>
            <p:cNvPr name="Freeform 4" id="4" descr="A close up of a sign  Description automatically generated"/>
            <p:cNvSpPr/>
            <p:nvPr/>
          </p:nvSpPr>
          <p:spPr>
            <a:xfrm flipH="false" flipV="false" rot="0">
              <a:off x="0" y="0"/>
              <a:ext cx="3600450" cy="1151001"/>
            </a:xfrm>
            <a:custGeom>
              <a:avLst/>
              <a:gdLst/>
              <a:ahLst/>
              <a:cxnLst/>
              <a:rect r="r" b="b" t="t" l="l"/>
              <a:pathLst>
                <a:path h="1151001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1151001"/>
                  </a:lnTo>
                  <a:lnTo>
                    <a:pt x="0" y="11510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457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19048" y="-19050"/>
            <a:ext cx="14782800" cy="1114545"/>
            <a:chOff x="0" y="0"/>
            <a:chExt cx="19710400" cy="14860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25400" y="25400"/>
              <a:ext cx="19659600" cy="1435227"/>
            </a:xfrm>
            <a:custGeom>
              <a:avLst/>
              <a:gdLst/>
              <a:ahLst/>
              <a:cxnLst/>
              <a:rect r="r" b="b" t="t" l="l"/>
              <a:pathLst>
                <a:path h="1435227" w="19659600">
                  <a:moveTo>
                    <a:pt x="0" y="0"/>
                  </a:moveTo>
                  <a:lnTo>
                    <a:pt x="19659600" y="0"/>
                  </a:lnTo>
                  <a:lnTo>
                    <a:pt x="19659600" y="1435227"/>
                  </a:lnTo>
                  <a:lnTo>
                    <a:pt x="0" y="1435227"/>
                  </a:lnTo>
                  <a:close/>
                </a:path>
              </a:pathLst>
            </a:custGeom>
            <a:solidFill>
              <a:srgbClr val="213264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710400" cy="1486027"/>
            </a:xfrm>
            <a:custGeom>
              <a:avLst/>
              <a:gdLst/>
              <a:ahLst/>
              <a:cxnLst/>
              <a:rect r="r" b="b" t="t" l="l"/>
              <a:pathLst>
                <a:path h="1486027" w="19710400">
                  <a:moveTo>
                    <a:pt x="25400" y="0"/>
                  </a:moveTo>
                  <a:lnTo>
                    <a:pt x="19685000" y="0"/>
                  </a:lnTo>
                  <a:cubicBezTo>
                    <a:pt x="19698970" y="0"/>
                    <a:pt x="19710400" y="11430"/>
                    <a:pt x="19710400" y="25400"/>
                  </a:cubicBezTo>
                  <a:lnTo>
                    <a:pt x="19710400" y="1460627"/>
                  </a:lnTo>
                  <a:cubicBezTo>
                    <a:pt x="19710400" y="1474597"/>
                    <a:pt x="19698970" y="1486027"/>
                    <a:pt x="19685000" y="1486027"/>
                  </a:cubicBezTo>
                  <a:lnTo>
                    <a:pt x="25400" y="1486027"/>
                  </a:lnTo>
                  <a:cubicBezTo>
                    <a:pt x="11430" y="1486027"/>
                    <a:pt x="0" y="1474597"/>
                    <a:pt x="0" y="1460627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460627"/>
                  </a:lnTo>
                  <a:lnTo>
                    <a:pt x="25400" y="1460627"/>
                  </a:lnTo>
                  <a:lnTo>
                    <a:pt x="25400" y="1435227"/>
                  </a:lnTo>
                  <a:lnTo>
                    <a:pt x="19685000" y="1435227"/>
                  </a:lnTo>
                  <a:lnTo>
                    <a:pt x="19685000" y="1460627"/>
                  </a:lnTo>
                  <a:lnTo>
                    <a:pt x="19659600" y="1460627"/>
                  </a:lnTo>
                  <a:lnTo>
                    <a:pt x="19659600" y="25400"/>
                  </a:lnTo>
                  <a:lnTo>
                    <a:pt x="19685000" y="25400"/>
                  </a:lnTo>
                  <a:lnTo>
                    <a:pt x="19685000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4833450" y="-628"/>
            <a:ext cx="168424" cy="1098536"/>
            <a:chOff x="0" y="0"/>
            <a:chExt cx="224566" cy="14647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4536" cy="1464691"/>
            </a:xfrm>
            <a:custGeom>
              <a:avLst/>
              <a:gdLst/>
              <a:ahLst/>
              <a:cxnLst/>
              <a:rect r="r" b="b" t="t" l="l"/>
              <a:pathLst>
                <a:path h="1464691" w="224536">
                  <a:moveTo>
                    <a:pt x="0" y="0"/>
                  </a:moveTo>
                  <a:lnTo>
                    <a:pt x="224536" y="0"/>
                  </a:lnTo>
                  <a:lnTo>
                    <a:pt x="224536" y="1464691"/>
                  </a:lnTo>
                  <a:lnTo>
                    <a:pt x="0" y="1464691"/>
                  </a:lnTo>
                  <a:close/>
                </a:path>
              </a:pathLst>
            </a:custGeom>
            <a:solidFill>
              <a:srgbClr val="FFC2C2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0" y="-19050"/>
            <a:ext cx="14758988" cy="1085852"/>
            <a:chOff x="0" y="0"/>
            <a:chExt cx="19678650" cy="1447802"/>
          </a:xfrm>
        </p:grpSpPr>
        <p:sp>
          <p:nvSpPr>
            <p:cNvPr name="Freeform 11" id="11" descr="A blue and white background  Description automatically generated with medium confidence"/>
            <p:cNvSpPr/>
            <p:nvPr/>
          </p:nvSpPr>
          <p:spPr>
            <a:xfrm flipH="false" flipV="false" rot="0">
              <a:off x="0" y="0"/>
              <a:ext cx="19678650" cy="1447800"/>
            </a:xfrm>
            <a:custGeom>
              <a:avLst/>
              <a:gdLst/>
              <a:ahLst/>
              <a:cxnLst/>
              <a:rect r="r" b="b" t="t" l="l"/>
              <a:pathLst>
                <a:path h="1447800" w="19678650">
                  <a:moveTo>
                    <a:pt x="0" y="0"/>
                  </a:moveTo>
                  <a:lnTo>
                    <a:pt x="19678650" y="0"/>
                  </a:lnTo>
                  <a:lnTo>
                    <a:pt x="19678650" y="1447800"/>
                  </a:lnTo>
                  <a:lnTo>
                    <a:pt x="0" y="1447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6000"/>
              </a:blip>
              <a:stretch>
                <a:fillRect l="0" t="-213488" r="-1645" b="-549998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7887950" y="-628"/>
            <a:ext cx="400050" cy="1098536"/>
            <a:chOff x="0" y="0"/>
            <a:chExt cx="533400" cy="146471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33400" cy="1464691"/>
            </a:xfrm>
            <a:custGeom>
              <a:avLst/>
              <a:gdLst/>
              <a:ahLst/>
              <a:cxnLst/>
              <a:rect r="r" b="b" t="t" l="l"/>
              <a:pathLst>
                <a:path h="1464691" w="533400">
                  <a:moveTo>
                    <a:pt x="0" y="0"/>
                  </a:moveTo>
                  <a:lnTo>
                    <a:pt x="533400" y="0"/>
                  </a:lnTo>
                  <a:lnTo>
                    <a:pt x="533400" y="1464691"/>
                  </a:lnTo>
                  <a:lnTo>
                    <a:pt x="0" y="1464691"/>
                  </a:lnTo>
                  <a:close/>
                </a:path>
              </a:pathLst>
            </a:custGeom>
            <a:solidFill>
              <a:srgbClr val="FED500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3777957" y="3228284"/>
            <a:ext cx="1347637" cy="134763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FBB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8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159389" y="5143500"/>
            <a:ext cx="1451912" cy="145191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9EDF9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87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725820" y="7005340"/>
            <a:ext cx="1451912" cy="1451912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E7D3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87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464507" y="8457252"/>
            <a:ext cx="1451912" cy="1451912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4F9EC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87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2505819" y="1754720"/>
            <a:ext cx="1410600" cy="1410600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C6F2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87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2924896" y="2132056"/>
            <a:ext cx="572447" cy="655929"/>
          </a:xfrm>
          <a:custGeom>
            <a:avLst/>
            <a:gdLst/>
            <a:ahLst/>
            <a:cxnLst/>
            <a:rect r="r" b="b" t="t" l="l"/>
            <a:pathLst>
              <a:path h="655929" w="572447">
                <a:moveTo>
                  <a:pt x="0" y="0"/>
                </a:moveTo>
                <a:lnTo>
                  <a:pt x="572446" y="0"/>
                </a:lnTo>
                <a:lnTo>
                  <a:pt x="572446" y="655929"/>
                </a:lnTo>
                <a:lnTo>
                  <a:pt x="0" y="6559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4069240" y="3428374"/>
            <a:ext cx="765072" cy="947457"/>
          </a:xfrm>
          <a:custGeom>
            <a:avLst/>
            <a:gdLst/>
            <a:ahLst/>
            <a:cxnLst/>
            <a:rect r="r" b="b" t="t" l="l"/>
            <a:pathLst>
              <a:path h="947457" w="765072">
                <a:moveTo>
                  <a:pt x="0" y="0"/>
                </a:moveTo>
                <a:lnTo>
                  <a:pt x="765072" y="0"/>
                </a:lnTo>
                <a:lnTo>
                  <a:pt x="765072" y="947457"/>
                </a:lnTo>
                <a:lnTo>
                  <a:pt x="0" y="9474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4516698" y="5537674"/>
            <a:ext cx="737294" cy="663565"/>
          </a:xfrm>
          <a:custGeom>
            <a:avLst/>
            <a:gdLst/>
            <a:ahLst/>
            <a:cxnLst/>
            <a:rect r="r" b="b" t="t" l="l"/>
            <a:pathLst>
              <a:path h="663565" w="737294">
                <a:moveTo>
                  <a:pt x="0" y="0"/>
                </a:moveTo>
                <a:lnTo>
                  <a:pt x="737294" y="0"/>
                </a:lnTo>
                <a:lnTo>
                  <a:pt x="737294" y="663564"/>
                </a:lnTo>
                <a:lnTo>
                  <a:pt x="0" y="6635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4116192" y="7366937"/>
            <a:ext cx="801011" cy="799009"/>
          </a:xfrm>
          <a:custGeom>
            <a:avLst/>
            <a:gdLst/>
            <a:ahLst/>
            <a:cxnLst/>
            <a:rect r="r" b="b" t="t" l="l"/>
            <a:pathLst>
              <a:path h="799009" w="801011">
                <a:moveTo>
                  <a:pt x="0" y="0"/>
                </a:moveTo>
                <a:lnTo>
                  <a:pt x="801012" y="0"/>
                </a:lnTo>
                <a:lnTo>
                  <a:pt x="801012" y="799009"/>
                </a:lnTo>
                <a:lnTo>
                  <a:pt x="0" y="79900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2786381" y="8779126"/>
            <a:ext cx="782989" cy="782989"/>
          </a:xfrm>
          <a:custGeom>
            <a:avLst/>
            <a:gdLst/>
            <a:ahLst/>
            <a:cxnLst/>
            <a:rect r="r" b="b" t="t" l="l"/>
            <a:pathLst>
              <a:path h="782989" w="782989">
                <a:moveTo>
                  <a:pt x="0" y="0"/>
                </a:moveTo>
                <a:lnTo>
                  <a:pt x="782989" y="0"/>
                </a:lnTo>
                <a:lnTo>
                  <a:pt x="782989" y="782990"/>
                </a:lnTo>
                <a:lnTo>
                  <a:pt x="0" y="78299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21476" y="1113384"/>
            <a:ext cx="3089643" cy="641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49"/>
              </a:lnSpc>
            </a:pPr>
            <a:r>
              <a:rPr lang="en-US" sz="3708" b="true">
                <a:solidFill>
                  <a:srgbClr val="213163"/>
                </a:solidFill>
                <a:latin typeface="Arial Bold"/>
                <a:ea typeface="Arial Bold"/>
                <a:cs typeface="Arial Bold"/>
                <a:sym typeface="Arial Bold"/>
              </a:rPr>
              <a:t>Future Scope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306193" y="1697570"/>
            <a:ext cx="6324243" cy="513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7"/>
              </a:lnSpc>
            </a:pPr>
            <a:r>
              <a:rPr lang="en-US" sz="3033">
                <a:solidFill>
                  <a:srgbClr val="213264"/>
                </a:solidFill>
                <a:latin typeface="Barlow Bold"/>
                <a:ea typeface="Barlow Bold"/>
                <a:cs typeface="Barlow Bold"/>
                <a:sym typeface="Barlow Bold"/>
              </a:rPr>
              <a:t>Percentage-Based Pollutant Analysis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306193" y="2192008"/>
            <a:ext cx="13216256" cy="730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0"/>
              </a:lnSpc>
            </a:pPr>
            <a:r>
              <a:rPr lang="en-US" sz="2409">
                <a:solidFill>
                  <a:srgbClr val="4A545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9">
                <a:solidFill>
                  <a:srgbClr val="4A5459"/>
                </a:solidFill>
                <a:latin typeface="Poppins"/>
                <a:ea typeface="Poppins"/>
                <a:cs typeface="Poppins"/>
                <a:sym typeface="Poppins"/>
              </a:rPr>
              <a:t>Enhance the model output by showing pollutant levels as a    </a:t>
            </a:r>
          </a:p>
          <a:p>
            <a:pPr algn="l">
              <a:lnSpc>
                <a:spcPts val="2840"/>
              </a:lnSpc>
            </a:pPr>
            <a:r>
              <a:rPr lang="en-US" sz="2409">
                <a:solidFill>
                  <a:srgbClr val="4A5459"/>
                </a:solidFill>
                <a:latin typeface="Poppins"/>
                <a:ea typeface="Poppins"/>
                <a:cs typeface="Poppins"/>
                <a:sym typeface="Poppins"/>
              </a:rPr>
              <a:t> percentage of their permissible limits for better interpretability.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408950" y="3391726"/>
            <a:ext cx="5283756" cy="513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1"/>
              </a:lnSpc>
            </a:pPr>
            <a:r>
              <a:rPr lang="en-US" sz="3015">
                <a:solidFill>
                  <a:srgbClr val="7FBA00"/>
                </a:solidFill>
                <a:latin typeface="Barlow Bold"/>
                <a:ea typeface="Barlow Bold"/>
                <a:cs typeface="Barlow Bold"/>
                <a:sym typeface="Barlow Bold"/>
              </a:rPr>
              <a:t>Drinking Water Safety Indicator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408950" y="3971060"/>
            <a:ext cx="10988740" cy="734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5"/>
              </a:lnSpc>
            </a:pPr>
            <a:r>
              <a:rPr lang="en-US" sz="2406">
                <a:solidFill>
                  <a:srgbClr val="4A5459"/>
                </a:solidFill>
                <a:latin typeface="Poppins"/>
                <a:ea typeface="Poppins"/>
                <a:cs typeface="Poppins"/>
                <a:sym typeface="Poppins"/>
              </a:rPr>
              <a:t>Integrate a clear indicator (Safe / Not Safe for Drinking) based on    WHO or CPCB standards, helping users easily understand water safety.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824835" y="5321766"/>
            <a:ext cx="4451985" cy="522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7"/>
              </a:lnSpc>
            </a:pPr>
            <a:r>
              <a:rPr lang="en-US" sz="3069">
                <a:solidFill>
                  <a:srgbClr val="35ADC8"/>
                </a:solidFill>
                <a:latin typeface="Barlow Bold"/>
                <a:ea typeface="Barlow Bold"/>
                <a:cs typeface="Barlow Bold"/>
                <a:sym typeface="Barlow Bold"/>
              </a:rPr>
              <a:t> Improved Tabular Results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824835" y="5854852"/>
            <a:ext cx="11697614" cy="692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410">
                <a:solidFill>
                  <a:srgbClr val="4A5459"/>
                </a:solidFill>
                <a:latin typeface="Poppins"/>
                <a:ea typeface="Poppins"/>
                <a:cs typeface="Poppins"/>
                <a:sym typeface="Poppins"/>
              </a:rPr>
              <a:t>Display a more detailed output table with pollutant name, predicted value, permissible limit, percentage, and safety status for each parameter.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408950" y="7221852"/>
            <a:ext cx="6019562" cy="552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0"/>
              </a:lnSpc>
            </a:pPr>
            <a:r>
              <a:rPr lang="en-US" b="true" sz="3014">
                <a:solidFill>
                  <a:srgbClr val="FF8B25"/>
                </a:solidFill>
                <a:latin typeface="Poppins Bold"/>
                <a:ea typeface="Poppins Bold"/>
                <a:cs typeface="Poppins Bold"/>
                <a:sym typeface="Poppins Bold"/>
              </a:rPr>
              <a:t>Historical Comparison Feature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408950" y="7818966"/>
            <a:ext cx="10018555" cy="693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4"/>
              </a:lnSpc>
            </a:pPr>
            <a:r>
              <a:rPr lang="en-US" sz="2407">
                <a:solidFill>
                  <a:srgbClr val="4A5459"/>
                </a:solidFill>
                <a:latin typeface="Poppins"/>
                <a:ea typeface="Poppins"/>
                <a:cs typeface="Poppins"/>
                <a:sym typeface="Poppins"/>
              </a:rPr>
              <a:t>Allow users to compare current predictions with previous years’ data to observe water quality trends over time.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4306193" y="8859379"/>
            <a:ext cx="4085272" cy="552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b="true" sz="3001">
                <a:solidFill>
                  <a:srgbClr val="26D3A9"/>
                </a:solidFill>
                <a:latin typeface="Poppins Bold"/>
                <a:ea typeface="Poppins Bold"/>
                <a:cs typeface="Poppins Bold"/>
                <a:sym typeface="Poppins Bold"/>
              </a:rPr>
              <a:t>Live Data Integration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4306193" y="9401982"/>
            <a:ext cx="9827030" cy="691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9"/>
              </a:lnSpc>
            </a:pPr>
            <a:r>
              <a:rPr lang="en-US" sz="2410">
                <a:solidFill>
                  <a:srgbClr val="4A5459"/>
                </a:solidFill>
                <a:latin typeface="Poppins"/>
                <a:ea typeface="Poppins"/>
                <a:cs typeface="Poppins"/>
                <a:sym typeface="Poppins"/>
              </a:rPr>
              <a:t>In the future, connect the system with IoT sensors or public APIs for real-time water quality data and prediction.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109032" y="117003"/>
            <a:ext cx="2700338" cy="863271"/>
            <a:chOff x="0" y="0"/>
            <a:chExt cx="3600450" cy="1151028"/>
          </a:xfrm>
        </p:grpSpPr>
        <p:sp>
          <p:nvSpPr>
            <p:cNvPr name="Freeform 3" id="3" descr="A close up of a sign  Description automatically generated"/>
            <p:cNvSpPr/>
            <p:nvPr/>
          </p:nvSpPr>
          <p:spPr>
            <a:xfrm flipH="false" flipV="false" rot="0">
              <a:off x="0" y="0"/>
              <a:ext cx="3600450" cy="1151001"/>
            </a:xfrm>
            <a:custGeom>
              <a:avLst/>
              <a:gdLst/>
              <a:ahLst/>
              <a:cxnLst/>
              <a:rect r="r" b="b" t="t" l="l"/>
              <a:pathLst>
                <a:path h="1151001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1151001"/>
                  </a:lnTo>
                  <a:lnTo>
                    <a:pt x="0" y="11510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457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9048" y="-19050"/>
            <a:ext cx="14782800" cy="1114545"/>
            <a:chOff x="0" y="0"/>
            <a:chExt cx="19710400" cy="14860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25400" y="25400"/>
              <a:ext cx="19659600" cy="1435227"/>
            </a:xfrm>
            <a:custGeom>
              <a:avLst/>
              <a:gdLst/>
              <a:ahLst/>
              <a:cxnLst/>
              <a:rect r="r" b="b" t="t" l="l"/>
              <a:pathLst>
                <a:path h="1435227" w="19659600">
                  <a:moveTo>
                    <a:pt x="0" y="0"/>
                  </a:moveTo>
                  <a:lnTo>
                    <a:pt x="19659600" y="0"/>
                  </a:lnTo>
                  <a:lnTo>
                    <a:pt x="19659600" y="1435227"/>
                  </a:lnTo>
                  <a:lnTo>
                    <a:pt x="0" y="1435227"/>
                  </a:lnTo>
                  <a:close/>
                </a:path>
              </a:pathLst>
            </a:custGeom>
            <a:solidFill>
              <a:srgbClr val="213264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710400" cy="1486027"/>
            </a:xfrm>
            <a:custGeom>
              <a:avLst/>
              <a:gdLst/>
              <a:ahLst/>
              <a:cxnLst/>
              <a:rect r="r" b="b" t="t" l="l"/>
              <a:pathLst>
                <a:path h="1486027" w="19710400">
                  <a:moveTo>
                    <a:pt x="25400" y="0"/>
                  </a:moveTo>
                  <a:lnTo>
                    <a:pt x="19685000" y="0"/>
                  </a:lnTo>
                  <a:cubicBezTo>
                    <a:pt x="19698970" y="0"/>
                    <a:pt x="19710400" y="11430"/>
                    <a:pt x="19710400" y="25400"/>
                  </a:cubicBezTo>
                  <a:lnTo>
                    <a:pt x="19710400" y="1460627"/>
                  </a:lnTo>
                  <a:cubicBezTo>
                    <a:pt x="19710400" y="1474597"/>
                    <a:pt x="19698970" y="1486027"/>
                    <a:pt x="19685000" y="1486027"/>
                  </a:cubicBezTo>
                  <a:lnTo>
                    <a:pt x="25400" y="1486027"/>
                  </a:lnTo>
                  <a:cubicBezTo>
                    <a:pt x="11430" y="1486027"/>
                    <a:pt x="0" y="1474597"/>
                    <a:pt x="0" y="1460627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460627"/>
                  </a:lnTo>
                  <a:lnTo>
                    <a:pt x="25400" y="1460627"/>
                  </a:lnTo>
                  <a:lnTo>
                    <a:pt x="25400" y="1435227"/>
                  </a:lnTo>
                  <a:lnTo>
                    <a:pt x="19685000" y="1435227"/>
                  </a:lnTo>
                  <a:lnTo>
                    <a:pt x="19685000" y="1460627"/>
                  </a:lnTo>
                  <a:lnTo>
                    <a:pt x="19659600" y="1460627"/>
                  </a:lnTo>
                  <a:lnTo>
                    <a:pt x="19659600" y="25400"/>
                  </a:lnTo>
                  <a:lnTo>
                    <a:pt x="19685000" y="25400"/>
                  </a:lnTo>
                  <a:lnTo>
                    <a:pt x="19685000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833450" y="-628"/>
            <a:ext cx="168424" cy="1098536"/>
            <a:chOff x="0" y="0"/>
            <a:chExt cx="224566" cy="14647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4536" cy="1464691"/>
            </a:xfrm>
            <a:custGeom>
              <a:avLst/>
              <a:gdLst/>
              <a:ahLst/>
              <a:cxnLst/>
              <a:rect r="r" b="b" t="t" l="l"/>
              <a:pathLst>
                <a:path h="1464691" w="224536">
                  <a:moveTo>
                    <a:pt x="0" y="0"/>
                  </a:moveTo>
                  <a:lnTo>
                    <a:pt x="224536" y="0"/>
                  </a:lnTo>
                  <a:lnTo>
                    <a:pt x="224536" y="1464691"/>
                  </a:lnTo>
                  <a:lnTo>
                    <a:pt x="0" y="1464691"/>
                  </a:lnTo>
                  <a:close/>
                </a:path>
              </a:pathLst>
            </a:custGeom>
            <a:solidFill>
              <a:srgbClr val="FFC2C2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-19050"/>
            <a:ext cx="14758988" cy="1085852"/>
            <a:chOff x="0" y="0"/>
            <a:chExt cx="19678650" cy="1447802"/>
          </a:xfrm>
        </p:grpSpPr>
        <p:sp>
          <p:nvSpPr>
            <p:cNvPr name="Freeform 10" id="10" descr="A blue and white background  Description automatically generated with medium confidence"/>
            <p:cNvSpPr/>
            <p:nvPr/>
          </p:nvSpPr>
          <p:spPr>
            <a:xfrm flipH="false" flipV="false" rot="0">
              <a:off x="0" y="0"/>
              <a:ext cx="19678650" cy="1447800"/>
            </a:xfrm>
            <a:custGeom>
              <a:avLst/>
              <a:gdLst/>
              <a:ahLst/>
              <a:cxnLst/>
              <a:rect r="r" b="b" t="t" l="l"/>
              <a:pathLst>
                <a:path h="1447800" w="19678650">
                  <a:moveTo>
                    <a:pt x="0" y="0"/>
                  </a:moveTo>
                  <a:lnTo>
                    <a:pt x="19678650" y="0"/>
                  </a:lnTo>
                  <a:lnTo>
                    <a:pt x="19678650" y="1447800"/>
                  </a:lnTo>
                  <a:lnTo>
                    <a:pt x="0" y="1447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6000"/>
              </a:blip>
              <a:stretch>
                <a:fillRect l="0" t="-213488" r="-1645" b="-549998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7887950" y="-628"/>
            <a:ext cx="400050" cy="1098536"/>
            <a:chOff x="0" y="0"/>
            <a:chExt cx="533400" cy="14647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33400" cy="1464691"/>
            </a:xfrm>
            <a:custGeom>
              <a:avLst/>
              <a:gdLst/>
              <a:ahLst/>
              <a:cxnLst/>
              <a:rect r="r" b="b" t="t" l="l"/>
              <a:pathLst>
                <a:path h="1464691" w="533400">
                  <a:moveTo>
                    <a:pt x="0" y="0"/>
                  </a:moveTo>
                  <a:lnTo>
                    <a:pt x="533400" y="0"/>
                  </a:lnTo>
                  <a:lnTo>
                    <a:pt x="533400" y="1464691"/>
                  </a:lnTo>
                  <a:lnTo>
                    <a:pt x="0" y="1464691"/>
                  </a:lnTo>
                  <a:close/>
                </a:path>
              </a:pathLst>
            </a:custGeom>
            <a:solidFill>
              <a:srgbClr val="FED500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476694" y="1245046"/>
            <a:ext cx="8971059" cy="57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213163"/>
                </a:solidFill>
                <a:latin typeface="Arial Bold"/>
                <a:ea typeface="Arial Bold"/>
                <a:cs typeface="Arial Bold"/>
                <a:sym typeface="Arial Bold"/>
              </a:rPr>
              <a:t>Conclusion:  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613929" y="1820446"/>
            <a:ext cx="12732376" cy="7218779"/>
            <a:chOff x="0" y="0"/>
            <a:chExt cx="16976501" cy="962503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976501" cy="9625039"/>
            </a:xfrm>
            <a:custGeom>
              <a:avLst/>
              <a:gdLst/>
              <a:ahLst/>
              <a:cxnLst/>
              <a:rect r="r" b="b" t="t" l="l"/>
              <a:pathLst>
                <a:path h="9625039" w="16976501">
                  <a:moveTo>
                    <a:pt x="0" y="0"/>
                  </a:moveTo>
                  <a:lnTo>
                    <a:pt x="16976501" y="0"/>
                  </a:lnTo>
                  <a:lnTo>
                    <a:pt x="16976501" y="9625039"/>
                  </a:lnTo>
                  <a:lnTo>
                    <a:pt x="0" y="96250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6141" r="0" b="-16141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656910"/>
              <a:ext cx="4382137" cy="2324317"/>
            </a:xfrm>
            <a:custGeom>
              <a:avLst/>
              <a:gdLst/>
              <a:ahLst/>
              <a:cxnLst/>
              <a:rect r="r" b="b" t="t" l="l"/>
              <a:pathLst>
                <a:path h="2324317" w="4382137">
                  <a:moveTo>
                    <a:pt x="0" y="0"/>
                  </a:moveTo>
                  <a:lnTo>
                    <a:pt x="4382137" y="0"/>
                  </a:lnTo>
                  <a:lnTo>
                    <a:pt x="4382137" y="2324318"/>
                  </a:lnTo>
                  <a:lnTo>
                    <a:pt x="0" y="23243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6518" t="-22731" r="-24185" b="-61469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5400000">
              <a:off x="7069074" y="7880714"/>
              <a:ext cx="368328" cy="281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>
                  <a:solidFill>
                    <a:srgbClr val="EAF5F8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Elli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8568889" y="1780969"/>
              <a:ext cx="7648128" cy="11787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45"/>
                </a:lnSpc>
                <a:spcBef>
                  <a:spcPct val="0"/>
                </a:spcBef>
              </a:pPr>
              <a:r>
                <a:rPr lang="en-US" b="true" sz="187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🚀 Built an accurate multi-output prediction model using RandomForest to estimate multiple water pollutant levels simultaneously.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8077932" y="4689165"/>
              <a:ext cx="8139085" cy="11787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45"/>
                </a:lnSpc>
                <a:spcBef>
                  <a:spcPct val="0"/>
                </a:spcBef>
              </a:pPr>
              <a:r>
                <a:rPr lang="en-US" b="true" sz="187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🌐 Developed a user-friendly Streamlit web app enabling real-time, tabular pollutant predictions based on year and station ID.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8488250" y="7600147"/>
              <a:ext cx="8360500" cy="11787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45"/>
                </a:lnSpc>
                <a:spcBef>
                  <a:spcPct val="0"/>
                </a:spcBef>
              </a:pPr>
              <a:r>
                <a:rPr lang="en-US" b="true" sz="187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📈 Achieved reliable performance using MSE and R² metrics, showcasing the potential of machine learning for environmental monitoring.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613929" y="9744075"/>
            <a:ext cx="10513144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0"/>
              </a:lnSpc>
              <a:spcBef>
                <a:spcPct val="0"/>
              </a:spcBef>
            </a:pPr>
            <a:r>
              <a:rPr lang="en-US" b="true" sz="2384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GITHUB LINK - https://github.com/Tejaswini-ece/AICTE_INTERNSHIP.git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109032" y="117003"/>
            <a:ext cx="2700338" cy="863271"/>
            <a:chOff x="0" y="0"/>
            <a:chExt cx="3600450" cy="1151028"/>
          </a:xfrm>
        </p:grpSpPr>
        <p:sp>
          <p:nvSpPr>
            <p:cNvPr name="Freeform 3" id="3" descr="A close up of a sign  Description automatically generated"/>
            <p:cNvSpPr/>
            <p:nvPr/>
          </p:nvSpPr>
          <p:spPr>
            <a:xfrm flipH="false" flipV="false" rot="0">
              <a:off x="0" y="0"/>
              <a:ext cx="3600450" cy="1151001"/>
            </a:xfrm>
            <a:custGeom>
              <a:avLst/>
              <a:gdLst/>
              <a:ahLst/>
              <a:cxnLst/>
              <a:rect r="r" b="b" t="t" l="l"/>
              <a:pathLst>
                <a:path h="1151001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1151001"/>
                  </a:lnTo>
                  <a:lnTo>
                    <a:pt x="0" y="11510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457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9048" y="-19050"/>
            <a:ext cx="14782800" cy="1114545"/>
            <a:chOff x="0" y="0"/>
            <a:chExt cx="19710400" cy="14860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25400" y="25400"/>
              <a:ext cx="19659600" cy="1435227"/>
            </a:xfrm>
            <a:custGeom>
              <a:avLst/>
              <a:gdLst/>
              <a:ahLst/>
              <a:cxnLst/>
              <a:rect r="r" b="b" t="t" l="l"/>
              <a:pathLst>
                <a:path h="1435227" w="19659600">
                  <a:moveTo>
                    <a:pt x="0" y="0"/>
                  </a:moveTo>
                  <a:lnTo>
                    <a:pt x="19659600" y="0"/>
                  </a:lnTo>
                  <a:lnTo>
                    <a:pt x="19659600" y="1435227"/>
                  </a:lnTo>
                  <a:lnTo>
                    <a:pt x="0" y="1435227"/>
                  </a:lnTo>
                  <a:close/>
                </a:path>
              </a:pathLst>
            </a:custGeom>
            <a:solidFill>
              <a:srgbClr val="213264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710400" cy="1486027"/>
            </a:xfrm>
            <a:custGeom>
              <a:avLst/>
              <a:gdLst/>
              <a:ahLst/>
              <a:cxnLst/>
              <a:rect r="r" b="b" t="t" l="l"/>
              <a:pathLst>
                <a:path h="1486027" w="19710400">
                  <a:moveTo>
                    <a:pt x="25400" y="0"/>
                  </a:moveTo>
                  <a:lnTo>
                    <a:pt x="19685000" y="0"/>
                  </a:lnTo>
                  <a:cubicBezTo>
                    <a:pt x="19698970" y="0"/>
                    <a:pt x="19710400" y="11430"/>
                    <a:pt x="19710400" y="25400"/>
                  </a:cubicBezTo>
                  <a:lnTo>
                    <a:pt x="19710400" y="1460627"/>
                  </a:lnTo>
                  <a:cubicBezTo>
                    <a:pt x="19710400" y="1474597"/>
                    <a:pt x="19698970" y="1486027"/>
                    <a:pt x="19685000" y="1486027"/>
                  </a:cubicBezTo>
                  <a:lnTo>
                    <a:pt x="25400" y="1486027"/>
                  </a:lnTo>
                  <a:cubicBezTo>
                    <a:pt x="11430" y="1486027"/>
                    <a:pt x="0" y="1474597"/>
                    <a:pt x="0" y="1460627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460627"/>
                  </a:lnTo>
                  <a:lnTo>
                    <a:pt x="25400" y="1460627"/>
                  </a:lnTo>
                  <a:lnTo>
                    <a:pt x="25400" y="1435227"/>
                  </a:lnTo>
                  <a:lnTo>
                    <a:pt x="19685000" y="1435227"/>
                  </a:lnTo>
                  <a:lnTo>
                    <a:pt x="19685000" y="1460627"/>
                  </a:lnTo>
                  <a:lnTo>
                    <a:pt x="19659600" y="1460627"/>
                  </a:lnTo>
                  <a:lnTo>
                    <a:pt x="19659600" y="25400"/>
                  </a:lnTo>
                  <a:lnTo>
                    <a:pt x="19685000" y="25400"/>
                  </a:lnTo>
                  <a:lnTo>
                    <a:pt x="19685000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833450" y="-628"/>
            <a:ext cx="168424" cy="1098536"/>
            <a:chOff x="0" y="0"/>
            <a:chExt cx="224566" cy="14647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4536" cy="1464691"/>
            </a:xfrm>
            <a:custGeom>
              <a:avLst/>
              <a:gdLst/>
              <a:ahLst/>
              <a:cxnLst/>
              <a:rect r="r" b="b" t="t" l="l"/>
              <a:pathLst>
                <a:path h="1464691" w="224536">
                  <a:moveTo>
                    <a:pt x="0" y="0"/>
                  </a:moveTo>
                  <a:lnTo>
                    <a:pt x="224536" y="0"/>
                  </a:lnTo>
                  <a:lnTo>
                    <a:pt x="224536" y="1464691"/>
                  </a:lnTo>
                  <a:lnTo>
                    <a:pt x="0" y="1464691"/>
                  </a:lnTo>
                  <a:close/>
                </a:path>
              </a:pathLst>
            </a:custGeom>
            <a:solidFill>
              <a:srgbClr val="FFC2C2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-19050"/>
            <a:ext cx="14758988" cy="1085852"/>
            <a:chOff x="0" y="0"/>
            <a:chExt cx="19678650" cy="1447802"/>
          </a:xfrm>
        </p:grpSpPr>
        <p:sp>
          <p:nvSpPr>
            <p:cNvPr name="Freeform 10" id="10" descr="A blue and white background  Description automatically generated with medium confidence"/>
            <p:cNvSpPr/>
            <p:nvPr/>
          </p:nvSpPr>
          <p:spPr>
            <a:xfrm flipH="false" flipV="false" rot="0">
              <a:off x="0" y="0"/>
              <a:ext cx="19678650" cy="1447800"/>
            </a:xfrm>
            <a:custGeom>
              <a:avLst/>
              <a:gdLst/>
              <a:ahLst/>
              <a:cxnLst/>
              <a:rect r="r" b="b" t="t" l="l"/>
              <a:pathLst>
                <a:path h="1447800" w="19678650">
                  <a:moveTo>
                    <a:pt x="0" y="0"/>
                  </a:moveTo>
                  <a:lnTo>
                    <a:pt x="19678650" y="0"/>
                  </a:lnTo>
                  <a:lnTo>
                    <a:pt x="19678650" y="1447800"/>
                  </a:lnTo>
                  <a:lnTo>
                    <a:pt x="0" y="1447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6000"/>
              </a:blip>
              <a:stretch>
                <a:fillRect l="0" t="-213488" r="-1645" b="-549998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7887950" y="-628"/>
            <a:ext cx="400050" cy="1098536"/>
            <a:chOff x="0" y="0"/>
            <a:chExt cx="533400" cy="14647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33400" cy="1464691"/>
            </a:xfrm>
            <a:custGeom>
              <a:avLst/>
              <a:gdLst/>
              <a:ahLst/>
              <a:cxnLst/>
              <a:rect r="r" b="b" t="t" l="l"/>
              <a:pathLst>
                <a:path h="1464691" w="533400">
                  <a:moveTo>
                    <a:pt x="0" y="0"/>
                  </a:moveTo>
                  <a:lnTo>
                    <a:pt x="533400" y="0"/>
                  </a:lnTo>
                  <a:lnTo>
                    <a:pt x="533400" y="1464691"/>
                  </a:lnTo>
                  <a:lnTo>
                    <a:pt x="0" y="1464691"/>
                  </a:lnTo>
                  <a:close/>
                </a:path>
              </a:pathLst>
            </a:custGeom>
            <a:solidFill>
              <a:srgbClr val="FED500"/>
            </a:solidFill>
          </p:spPr>
        </p:sp>
      </p:grpSp>
      <p:sp>
        <p:nvSpPr>
          <p:cNvPr name="AutoShape 13" id="13"/>
          <p:cNvSpPr/>
          <p:nvPr/>
        </p:nvSpPr>
        <p:spPr>
          <a:xfrm>
            <a:off x="17198" y="9882334"/>
            <a:ext cx="18307050" cy="1905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8251718" y="2372099"/>
            <a:ext cx="474362" cy="471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4"/>
              </a:lnSpc>
              <a:spcBef>
                <a:spcPct val="0"/>
              </a:spcBef>
            </a:pPr>
            <a:r>
              <a:rPr lang="en-US" b="true" sz="2720">
                <a:solidFill>
                  <a:srgbClr val="35ADC8"/>
                </a:solidFill>
                <a:latin typeface="Arial Bold"/>
                <a:ea typeface="Arial Bold"/>
                <a:cs typeface="Arial Bold"/>
                <a:sym typeface="Arial Bold"/>
              </a:rPr>
              <a:t>🧠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8254743" y="2352464"/>
            <a:ext cx="510844" cy="491339"/>
          </a:xfrm>
          <a:custGeom>
            <a:avLst/>
            <a:gdLst/>
            <a:ahLst/>
            <a:cxnLst/>
            <a:rect r="r" b="b" t="t" l="l"/>
            <a:pathLst>
              <a:path h="491339" w="510844">
                <a:moveTo>
                  <a:pt x="0" y="0"/>
                </a:moveTo>
                <a:lnTo>
                  <a:pt x="510845" y="0"/>
                </a:lnTo>
                <a:lnTo>
                  <a:pt x="510845" y="491340"/>
                </a:lnTo>
                <a:lnTo>
                  <a:pt x="0" y="491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79306" y="2017814"/>
            <a:ext cx="11019996" cy="7721541"/>
          </a:xfrm>
          <a:custGeom>
            <a:avLst/>
            <a:gdLst/>
            <a:ahLst/>
            <a:cxnLst/>
            <a:rect r="r" b="b" t="t" l="l"/>
            <a:pathLst>
              <a:path h="7721541" w="11019996">
                <a:moveTo>
                  <a:pt x="0" y="0"/>
                </a:moveTo>
                <a:lnTo>
                  <a:pt x="11019997" y="0"/>
                </a:lnTo>
                <a:lnTo>
                  <a:pt x="11019997" y="7721541"/>
                </a:lnTo>
                <a:lnTo>
                  <a:pt x="0" y="77215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761" t="0" r="-10804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003739" y="5298938"/>
            <a:ext cx="533974" cy="52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9051678" y="6972516"/>
            <a:ext cx="366145" cy="295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7"/>
              </a:lnSpc>
            </a:pPr>
            <a:r>
              <a:rPr lang="en-US" sz="1740" spc="22">
                <a:solidFill>
                  <a:srgbClr val="F3FAF8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03 |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209386" y="7540202"/>
            <a:ext cx="3374180" cy="694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3"/>
              </a:lnSpc>
              <a:spcBef>
                <a:spcPct val="0"/>
              </a:spcBef>
            </a:pPr>
            <a:r>
              <a:rPr lang="en-US" sz="214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Validated with MSE and R² for performance accuracy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705045" y="6853179"/>
            <a:ext cx="3008681" cy="506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9"/>
              </a:lnSpc>
              <a:spcBef>
                <a:spcPct val="0"/>
              </a:spcBef>
            </a:pPr>
            <a:r>
              <a:rPr lang="en-US" b="true" sz="2883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Model Evaluation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583566" y="3462337"/>
            <a:ext cx="2954146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6"/>
              </a:lnSpc>
              <a:spcBef>
                <a:spcPct val="0"/>
              </a:spcBef>
            </a:pPr>
            <a:r>
              <a:rPr lang="en-US" sz="1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Managed missing values and encoded station IDs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013568" y="2777129"/>
            <a:ext cx="3524144" cy="506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9"/>
              </a:lnSpc>
              <a:spcBef>
                <a:spcPct val="0"/>
              </a:spcBef>
            </a:pPr>
            <a:r>
              <a:rPr lang="en-US" b="true" sz="2883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Feature Engineering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746307" y="5907578"/>
            <a:ext cx="2982057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22"/>
              </a:lnSpc>
              <a:spcBef>
                <a:spcPct val="0"/>
              </a:spcBef>
            </a:pPr>
            <a:r>
              <a:rPr lang="en-US" sz="1685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Used Random Forest with MultiOutputRegressor for robust resultst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544662" y="5206173"/>
            <a:ext cx="2726063" cy="506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9"/>
              </a:lnSpc>
              <a:spcBef>
                <a:spcPct val="0"/>
              </a:spcBef>
            </a:pPr>
            <a:r>
              <a:rPr lang="en-US" b="true" sz="2883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Model Building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79307" y="5950569"/>
            <a:ext cx="3591573" cy="633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0"/>
              </a:lnSpc>
              <a:spcBef>
                <a:spcPct val="0"/>
              </a:spcBef>
            </a:pPr>
            <a:r>
              <a:rPr lang="en-US" sz="1925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Predicted multiple p</a:t>
            </a:r>
            <a:r>
              <a:rPr lang="en-US" sz="1925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ollutants using supervised regression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36428" y="3386137"/>
            <a:ext cx="2643380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166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Collected, cleaned, and preprocessed real-world water quality data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47118" y="2777129"/>
            <a:ext cx="2467817" cy="506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9"/>
              </a:lnSpc>
              <a:spcBef>
                <a:spcPct val="0"/>
              </a:spcBef>
            </a:pPr>
            <a:r>
              <a:rPr lang="en-US" b="true" sz="2883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Data Handling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93137" y="5298938"/>
            <a:ext cx="3674950" cy="459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8"/>
              </a:lnSpc>
              <a:spcBef>
                <a:spcPct val="0"/>
              </a:spcBef>
            </a:pPr>
            <a:r>
              <a:rPr lang="en-US" b="true" sz="269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Multi-Output Learning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79307" y="1436789"/>
            <a:ext cx="4423512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3399" b="true">
                <a:solidFill>
                  <a:srgbClr val="213163"/>
                </a:solidFill>
                <a:latin typeface="Arial Bold"/>
                <a:ea typeface="Arial Bold"/>
                <a:cs typeface="Arial Bold"/>
                <a:sym typeface="Arial Bold"/>
              </a:rPr>
              <a:t>Learning Objectives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79306" y="9701255"/>
            <a:ext cx="1010926" cy="362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true">
                <a:solidFill>
                  <a:srgbClr val="35ADC8"/>
                </a:solidFill>
                <a:latin typeface="Arial Bold"/>
                <a:ea typeface="Arial Bold"/>
                <a:cs typeface="Arial Bold"/>
                <a:sym typeface="Arial Bold"/>
              </a:rPr>
              <a:t>Source :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90233" y="9701255"/>
            <a:ext cx="2580646" cy="362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7" tooltip="https://www.freepik.com/"/>
              </a:rPr>
              <a:t>www.freepik.com/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1491383" y="2114693"/>
            <a:ext cx="6684135" cy="6949440"/>
            <a:chOff x="0" y="0"/>
            <a:chExt cx="8912180" cy="9265920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8912180" cy="9265920"/>
              <a:chOff x="0" y="0"/>
              <a:chExt cx="8912180" cy="9265920"/>
            </a:xfrm>
          </p:grpSpPr>
          <p:sp>
            <p:nvSpPr>
              <p:cNvPr name="Freeform 34" id="34" descr="A ladder leading to a large yellow circle  Description automatically generated"/>
              <p:cNvSpPr/>
              <p:nvPr/>
            </p:nvSpPr>
            <p:spPr>
              <a:xfrm flipH="false" flipV="false" rot="0">
                <a:off x="0" y="0"/>
                <a:ext cx="8912180" cy="9265920"/>
              </a:xfrm>
              <a:custGeom>
                <a:avLst/>
                <a:gdLst/>
                <a:ahLst/>
                <a:cxnLst/>
                <a:rect r="r" b="b" t="t" l="l"/>
                <a:pathLst>
                  <a:path h="9265920" w="8912180">
                    <a:moveTo>
                      <a:pt x="0" y="0"/>
                    </a:moveTo>
                    <a:lnTo>
                      <a:pt x="8912180" y="0"/>
                    </a:lnTo>
                    <a:lnTo>
                      <a:pt x="8912180" y="9265920"/>
                    </a:lnTo>
                    <a:lnTo>
                      <a:pt x="0" y="926592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>
                  <a:alphaModFix amt="85000"/>
                </a:blip>
                <a:stretch>
                  <a:fillRect l="-19653" t="-6535" r="-19497" b="0"/>
                </a:stretch>
              </a:blipFill>
            </p:spPr>
          </p:sp>
        </p:grpSp>
        <p:sp>
          <p:nvSpPr>
            <p:cNvPr name="TextBox 35" id="35"/>
            <p:cNvSpPr txBox="true"/>
            <p:nvPr/>
          </p:nvSpPr>
          <p:spPr>
            <a:xfrm rot="0">
              <a:off x="3074329" y="3578710"/>
              <a:ext cx="2763522" cy="12447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300"/>
                </a:lnSpc>
              </a:pPr>
              <a:r>
                <a:rPr lang="en-US" sz="5250" b="true">
                  <a:solidFill>
                    <a:srgbClr val="35ADC8"/>
                  </a:solidFill>
                  <a:latin typeface="Arial Bold"/>
                  <a:ea typeface="Arial Bold"/>
                  <a:cs typeface="Arial Bold"/>
                  <a:sym typeface="Arial Bold"/>
                </a:rPr>
                <a:t>GOAL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109032" y="117003"/>
            <a:ext cx="2700338" cy="863271"/>
            <a:chOff x="0" y="0"/>
            <a:chExt cx="3600450" cy="1151028"/>
          </a:xfrm>
        </p:grpSpPr>
        <p:sp>
          <p:nvSpPr>
            <p:cNvPr name="Freeform 3" id="3" descr="A close up of a sign  Description automatically generated"/>
            <p:cNvSpPr/>
            <p:nvPr/>
          </p:nvSpPr>
          <p:spPr>
            <a:xfrm flipH="false" flipV="false" rot="0">
              <a:off x="0" y="0"/>
              <a:ext cx="3600450" cy="1151001"/>
            </a:xfrm>
            <a:custGeom>
              <a:avLst/>
              <a:gdLst/>
              <a:ahLst/>
              <a:cxnLst/>
              <a:rect r="r" b="b" t="t" l="l"/>
              <a:pathLst>
                <a:path h="1151001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1151001"/>
                  </a:lnTo>
                  <a:lnTo>
                    <a:pt x="0" y="11510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457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9048" y="-19050"/>
            <a:ext cx="14782800" cy="1114545"/>
            <a:chOff x="0" y="0"/>
            <a:chExt cx="19710400" cy="14860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25400" y="25400"/>
              <a:ext cx="19659600" cy="1435227"/>
            </a:xfrm>
            <a:custGeom>
              <a:avLst/>
              <a:gdLst/>
              <a:ahLst/>
              <a:cxnLst/>
              <a:rect r="r" b="b" t="t" l="l"/>
              <a:pathLst>
                <a:path h="1435227" w="19659600">
                  <a:moveTo>
                    <a:pt x="0" y="0"/>
                  </a:moveTo>
                  <a:lnTo>
                    <a:pt x="19659600" y="0"/>
                  </a:lnTo>
                  <a:lnTo>
                    <a:pt x="19659600" y="1435227"/>
                  </a:lnTo>
                  <a:lnTo>
                    <a:pt x="0" y="1435227"/>
                  </a:lnTo>
                  <a:close/>
                </a:path>
              </a:pathLst>
            </a:custGeom>
            <a:solidFill>
              <a:srgbClr val="213264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710400" cy="1486027"/>
            </a:xfrm>
            <a:custGeom>
              <a:avLst/>
              <a:gdLst/>
              <a:ahLst/>
              <a:cxnLst/>
              <a:rect r="r" b="b" t="t" l="l"/>
              <a:pathLst>
                <a:path h="1486027" w="19710400">
                  <a:moveTo>
                    <a:pt x="25400" y="0"/>
                  </a:moveTo>
                  <a:lnTo>
                    <a:pt x="19685000" y="0"/>
                  </a:lnTo>
                  <a:cubicBezTo>
                    <a:pt x="19698970" y="0"/>
                    <a:pt x="19710400" y="11430"/>
                    <a:pt x="19710400" y="25400"/>
                  </a:cubicBezTo>
                  <a:lnTo>
                    <a:pt x="19710400" y="1460627"/>
                  </a:lnTo>
                  <a:cubicBezTo>
                    <a:pt x="19710400" y="1474597"/>
                    <a:pt x="19698970" y="1486027"/>
                    <a:pt x="19685000" y="1486027"/>
                  </a:cubicBezTo>
                  <a:lnTo>
                    <a:pt x="25400" y="1486027"/>
                  </a:lnTo>
                  <a:cubicBezTo>
                    <a:pt x="11430" y="1486027"/>
                    <a:pt x="0" y="1474597"/>
                    <a:pt x="0" y="1460627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460627"/>
                  </a:lnTo>
                  <a:lnTo>
                    <a:pt x="25400" y="1460627"/>
                  </a:lnTo>
                  <a:lnTo>
                    <a:pt x="25400" y="1435227"/>
                  </a:lnTo>
                  <a:lnTo>
                    <a:pt x="19685000" y="1435227"/>
                  </a:lnTo>
                  <a:lnTo>
                    <a:pt x="19685000" y="1460627"/>
                  </a:lnTo>
                  <a:lnTo>
                    <a:pt x="19659600" y="1460627"/>
                  </a:lnTo>
                  <a:lnTo>
                    <a:pt x="19659600" y="25400"/>
                  </a:lnTo>
                  <a:lnTo>
                    <a:pt x="19685000" y="25400"/>
                  </a:lnTo>
                  <a:lnTo>
                    <a:pt x="19685000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833450" y="-628"/>
            <a:ext cx="168424" cy="1098536"/>
            <a:chOff x="0" y="0"/>
            <a:chExt cx="224566" cy="14647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4536" cy="1464691"/>
            </a:xfrm>
            <a:custGeom>
              <a:avLst/>
              <a:gdLst/>
              <a:ahLst/>
              <a:cxnLst/>
              <a:rect r="r" b="b" t="t" l="l"/>
              <a:pathLst>
                <a:path h="1464691" w="224536">
                  <a:moveTo>
                    <a:pt x="0" y="0"/>
                  </a:moveTo>
                  <a:lnTo>
                    <a:pt x="224536" y="0"/>
                  </a:lnTo>
                  <a:lnTo>
                    <a:pt x="224536" y="1464691"/>
                  </a:lnTo>
                  <a:lnTo>
                    <a:pt x="0" y="1464691"/>
                  </a:lnTo>
                  <a:close/>
                </a:path>
              </a:pathLst>
            </a:custGeom>
            <a:solidFill>
              <a:srgbClr val="FFC2C2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-19050"/>
            <a:ext cx="14758988" cy="1085852"/>
            <a:chOff x="0" y="0"/>
            <a:chExt cx="19678650" cy="1447802"/>
          </a:xfrm>
        </p:grpSpPr>
        <p:sp>
          <p:nvSpPr>
            <p:cNvPr name="Freeform 10" id="10" descr="A blue and white background  Description automatically generated with medium confidence"/>
            <p:cNvSpPr/>
            <p:nvPr/>
          </p:nvSpPr>
          <p:spPr>
            <a:xfrm flipH="false" flipV="false" rot="0">
              <a:off x="0" y="0"/>
              <a:ext cx="19678650" cy="1447800"/>
            </a:xfrm>
            <a:custGeom>
              <a:avLst/>
              <a:gdLst/>
              <a:ahLst/>
              <a:cxnLst/>
              <a:rect r="r" b="b" t="t" l="l"/>
              <a:pathLst>
                <a:path h="1447800" w="19678650">
                  <a:moveTo>
                    <a:pt x="0" y="0"/>
                  </a:moveTo>
                  <a:lnTo>
                    <a:pt x="19678650" y="0"/>
                  </a:lnTo>
                  <a:lnTo>
                    <a:pt x="19678650" y="1447800"/>
                  </a:lnTo>
                  <a:lnTo>
                    <a:pt x="0" y="1447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6000"/>
              </a:blip>
              <a:stretch>
                <a:fillRect l="0" t="-213488" r="-1645" b="-549998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7887950" y="-628"/>
            <a:ext cx="400050" cy="1098536"/>
            <a:chOff x="0" y="0"/>
            <a:chExt cx="533400" cy="14647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33400" cy="1464691"/>
            </a:xfrm>
            <a:custGeom>
              <a:avLst/>
              <a:gdLst/>
              <a:ahLst/>
              <a:cxnLst/>
              <a:rect r="r" b="b" t="t" l="l"/>
              <a:pathLst>
                <a:path h="1464691" w="533400">
                  <a:moveTo>
                    <a:pt x="0" y="0"/>
                  </a:moveTo>
                  <a:lnTo>
                    <a:pt x="533400" y="0"/>
                  </a:lnTo>
                  <a:lnTo>
                    <a:pt x="533400" y="1464691"/>
                  </a:lnTo>
                  <a:lnTo>
                    <a:pt x="0" y="1464691"/>
                  </a:lnTo>
                  <a:close/>
                </a:path>
              </a:pathLst>
            </a:custGeom>
            <a:solidFill>
              <a:srgbClr val="FED500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024012" y="1430057"/>
            <a:ext cx="1270965" cy="1224748"/>
          </a:xfrm>
          <a:custGeom>
            <a:avLst/>
            <a:gdLst/>
            <a:ahLst/>
            <a:cxnLst/>
            <a:rect r="r" b="b" t="t" l="l"/>
            <a:pathLst>
              <a:path h="1224748" w="1270965">
                <a:moveTo>
                  <a:pt x="0" y="0"/>
                </a:moveTo>
                <a:lnTo>
                  <a:pt x="1270965" y="0"/>
                </a:lnTo>
                <a:lnTo>
                  <a:pt x="1270965" y="1224748"/>
                </a:lnTo>
                <a:lnTo>
                  <a:pt x="0" y="12247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578234" y="3868137"/>
            <a:ext cx="17509741" cy="5418358"/>
            <a:chOff x="0" y="0"/>
            <a:chExt cx="23346322" cy="722447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217678"/>
              <a:ext cx="23346322" cy="7006798"/>
            </a:xfrm>
            <a:custGeom>
              <a:avLst/>
              <a:gdLst/>
              <a:ahLst/>
              <a:cxnLst/>
              <a:rect r="r" b="b" t="t" l="l"/>
              <a:pathLst>
                <a:path h="7006798" w="23346322">
                  <a:moveTo>
                    <a:pt x="0" y="0"/>
                  </a:moveTo>
                  <a:lnTo>
                    <a:pt x="23346322" y="0"/>
                  </a:lnTo>
                  <a:lnTo>
                    <a:pt x="23346322" y="7006799"/>
                  </a:lnTo>
                  <a:lnTo>
                    <a:pt x="0" y="7006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105" t="-43349" r="0" b="-49893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6366107" y="4714543"/>
              <a:ext cx="4125865" cy="1725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77"/>
                </a:lnSpc>
                <a:spcBef>
                  <a:spcPct val="0"/>
                </a:spcBef>
              </a:pPr>
              <a:r>
                <a:rPr lang="en-US" b="true" sz="2064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Used to save and reload trained machine learning models efficiently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2054677" y="4714543"/>
              <a:ext cx="4193983" cy="1725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77"/>
                </a:lnSpc>
                <a:spcBef>
                  <a:spcPct val="0"/>
                </a:spcBef>
              </a:pPr>
              <a:r>
                <a:rPr lang="en-US" b="true" sz="2064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Framework used to create an interactive web application for real-time pollutant prediction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902416" y="4714543"/>
              <a:ext cx="3932315" cy="1725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77"/>
                </a:lnSpc>
                <a:spcBef>
                  <a:spcPct val="0"/>
                </a:spcBef>
              </a:pPr>
              <a:r>
                <a:rPr lang="en-US" b="true" sz="2064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 The primary code editor for writing, debugging, and managing the project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634124" y="3990484"/>
              <a:ext cx="4407786" cy="5196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49"/>
                </a:lnSpc>
                <a:spcBef>
                  <a:spcPct val="0"/>
                </a:spcBef>
              </a:pPr>
              <a:r>
                <a:rPr lang="en-US" b="true" sz="2374">
                  <a:solidFill>
                    <a:srgbClr val="E6FBB8"/>
                  </a:solidFill>
                  <a:latin typeface="Arial Bold"/>
                  <a:ea typeface="Arial Bold"/>
                  <a:cs typeface="Arial Bold"/>
                  <a:sym typeface="Arial Bold"/>
                </a:rPr>
                <a:t>🖥️Vis</a:t>
              </a:r>
              <a:r>
                <a:rPr lang="en-US" b="true" sz="2374">
                  <a:solidFill>
                    <a:srgbClr val="E6FBB8"/>
                  </a:solidFill>
                  <a:latin typeface="Arial Bold"/>
                  <a:ea typeface="Arial Bold"/>
                  <a:cs typeface="Arial Bold"/>
                  <a:sym typeface="Arial Bold"/>
                </a:rPr>
                <a:t>ual Studio Code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7590263" y="4705083"/>
              <a:ext cx="4142276" cy="1725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77"/>
                </a:lnSpc>
                <a:spcBef>
                  <a:spcPct val="0"/>
                </a:spcBef>
              </a:pPr>
              <a:r>
                <a:rPr lang="en-US" b="true" sz="2064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For serializing Python objects, enabling model persistence across sessions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7048920" y="3948179"/>
              <a:ext cx="2056704" cy="5947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21"/>
                </a:lnSpc>
                <a:spcBef>
                  <a:spcPct val="0"/>
                </a:spcBef>
              </a:pPr>
              <a:r>
                <a:rPr lang="en-US" b="true" sz="2684">
                  <a:solidFill>
                    <a:srgbClr val="E6FBB8"/>
                  </a:solidFill>
                  <a:latin typeface="Arial Bold"/>
                  <a:ea typeface="Arial Bold"/>
                  <a:cs typeface="Arial Bold"/>
                  <a:sym typeface="Arial Bold"/>
                </a:rPr>
                <a:t>💾 joblib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2054677" y="3921955"/>
              <a:ext cx="3682317" cy="6209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45"/>
                </a:lnSpc>
                <a:spcBef>
                  <a:spcPct val="0"/>
                </a:spcBef>
              </a:pPr>
              <a:r>
                <a:rPr lang="en-US" b="true" sz="2787">
                  <a:solidFill>
                    <a:srgbClr val="E6FBB8"/>
                  </a:solidFill>
                  <a:latin typeface="Arial Bold"/>
                  <a:ea typeface="Arial Bold"/>
                  <a:cs typeface="Arial Bold"/>
                  <a:sym typeface="Arial Bold"/>
                </a:rPr>
                <a:t>🌐 Streamlit 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7934114" y="3866539"/>
              <a:ext cx="3068022" cy="6435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68"/>
                </a:lnSpc>
                <a:spcBef>
                  <a:spcPct val="0"/>
                </a:spcBef>
              </a:pPr>
              <a:r>
                <a:rPr lang="en-US" b="true" sz="2890">
                  <a:solidFill>
                    <a:srgbClr val="E6FBB8"/>
                  </a:solidFill>
                  <a:latin typeface="Arial Bold"/>
                  <a:ea typeface="Arial Bold"/>
                  <a:cs typeface="Arial Bold"/>
                  <a:sym typeface="Arial Bold"/>
                </a:rPr>
                <a:t>📦 pickle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6428198" y="-57150"/>
              <a:ext cx="3327393" cy="577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0"/>
                </a:lnSpc>
                <a:spcBef>
                  <a:spcPct val="0"/>
                </a:spcBef>
              </a:pPr>
              <a:r>
                <a:rPr lang="en-US" b="true" sz="26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i</a:t>
              </a:r>
              <a:r>
                <a:rPr lang="en-US" b="true" sz="26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mport joblib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18142708" y="-38100"/>
              <a:ext cx="2853849" cy="603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  <a:spcBef>
                  <a:spcPct val="0"/>
                </a:spcBef>
              </a:pPr>
              <a:r>
                <a:rPr lang="en-US" b="true" sz="27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import pickle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1889289" y="-28575"/>
              <a:ext cx="4119721" cy="530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80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import streamlit as st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174320" y="-47625"/>
              <a:ext cx="3327393" cy="530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80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VS Code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2294977" y="1532867"/>
            <a:ext cx="2493630" cy="1121938"/>
            <a:chOff x="0" y="0"/>
            <a:chExt cx="3324840" cy="1495917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761524" y="-142875"/>
              <a:ext cx="2563316" cy="1638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834"/>
                </a:lnSpc>
                <a:spcBef>
                  <a:spcPct val="0"/>
                </a:spcBef>
              </a:pPr>
              <a:r>
                <a:rPr lang="en-US" b="true" sz="736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ools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-132858"/>
              <a:ext cx="761524" cy="1628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831"/>
                </a:lnSpc>
                <a:spcBef>
                  <a:spcPct val="0"/>
                </a:spcBef>
              </a:pPr>
              <a:r>
                <a:rPr lang="en-US" b="true" sz="7359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</a:t>
              </a: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9809768" y="1532867"/>
            <a:ext cx="6260068" cy="1643142"/>
          </a:xfrm>
          <a:custGeom>
            <a:avLst/>
            <a:gdLst/>
            <a:ahLst/>
            <a:cxnLst/>
            <a:rect r="r" b="b" t="t" l="l"/>
            <a:pathLst>
              <a:path h="1643142" w="6260068">
                <a:moveTo>
                  <a:pt x="0" y="0"/>
                </a:moveTo>
                <a:lnTo>
                  <a:pt x="6260068" y="0"/>
                </a:lnTo>
                <a:lnTo>
                  <a:pt x="6260068" y="1643142"/>
                </a:lnTo>
                <a:lnTo>
                  <a:pt x="0" y="16431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109032" y="117003"/>
            <a:ext cx="2700338" cy="863271"/>
            <a:chOff x="0" y="0"/>
            <a:chExt cx="3600450" cy="1151028"/>
          </a:xfrm>
        </p:grpSpPr>
        <p:sp>
          <p:nvSpPr>
            <p:cNvPr name="Freeform 3" id="3" descr="A close up of a sign  Description automatically generated"/>
            <p:cNvSpPr/>
            <p:nvPr/>
          </p:nvSpPr>
          <p:spPr>
            <a:xfrm flipH="false" flipV="false" rot="0">
              <a:off x="0" y="0"/>
              <a:ext cx="3600450" cy="1151001"/>
            </a:xfrm>
            <a:custGeom>
              <a:avLst/>
              <a:gdLst/>
              <a:ahLst/>
              <a:cxnLst/>
              <a:rect r="r" b="b" t="t" l="l"/>
              <a:pathLst>
                <a:path h="1151001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1151001"/>
                  </a:lnTo>
                  <a:lnTo>
                    <a:pt x="0" y="11510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457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9048" y="-19050"/>
            <a:ext cx="14782800" cy="1114545"/>
            <a:chOff x="0" y="0"/>
            <a:chExt cx="19710400" cy="14860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25400" y="25400"/>
              <a:ext cx="19659600" cy="1435227"/>
            </a:xfrm>
            <a:custGeom>
              <a:avLst/>
              <a:gdLst/>
              <a:ahLst/>
              <a:cxnLst/>
              <a:rect r="r" b="b" t="t" l="l"/>
              <a:pathLst>
                <a:path h="1435227" w="19659600">
                  <a:moveTo>
                    <a:pt x="0" y="0"/>
                  </a:moveTo>
                  <a:lnTo>
                    <a:pt x="19659600" y="0"/>
                  </a:lnTo>
                  <a:lnTo>
                    <a:pt x="19659600" y="1435227"/>
                  </a:lnTo>
                  <a:lnTo>
                    <a:pt x="0" y="1435227"/>
                  </a:lnTo>
                  <a:close/>
                </a:path>
              </a:pathLst>
            </a:custGeom>
            <a:solidFill>
              <a:srgbClr val="213264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710400" cy="1486027"/>
            </a:xfrm>
            <a:custGeom>
              <a:avLst/>
              <a:gdLst/>
              <a:ahLst/>
              <a:cxnLst/>
              <a:rect r="r" b="b" t="t" l="l"/>
              <a:pathLst>
                <a:path h="1486027" w="19710400">
                  <a:moveTo>
                    <a:pt x="25400" y="0"/>
                  </a:moveTo>
                  <a:lnTo>
                    <a:pt x="19685000" y="0"/>
                  </a:lnTo>
                  <a:cubicBezTo>
                    <a:pt x="19698970" y="0"/>
                    <a:pt x="19710400" y="11430"/>
                    <a:pt x="19710400" y="25400"/>
                  </a:cubicBezTo>
                  <a:lnTo>
                    <a:pt x="19710400" y="1460627"/>
                  </a:lnTo>
                  <a:cubicBezTo>
                    <a:pt x="19710400" y="1474597"/>
                    <a:pt x="19698970" y="1486027"/>
                    <a:pt x="19685000" y="1486027"/>
                  </a:cubicBezTo>
                  <a:lnTo>
                    <a:pt x="25400" y="1486027"/>
                  </a:lnTo>
                  <a:cubicBezTo>
                    <a:pt x="11430" y="1486027"/>
                    <a:pt x="0" y="1474597"/>
                    <a:pt x="0" y="1460627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460627"/>
                  </a:lnTo>
                  <a:lnTo>
                    <a:pt x="25400" y="1460627"/>
                  </a:lnTo>
                  <a:lnTo>
                    <a:pt x="25400" y="1435227"/>
                  </a:lnTo>
                  <a:lnTo>
                    <a:pt x="19685000" y="1435227"/>
                  </a:lnTo>
                  <a:lnTo>
                    <a:pt x="19685000" y="1460627"/>
                  </a:lnTo>
                  <a:lnTo>
                    <a:pt x="19659600" y="1460627"/>
                  </a:lnTo>
                  <a:lnTo>
                    <a:pt x="19659600" y="25400"/>
                  </a:lnTo>
                  <a:lnTo>
                    <a:pt x="19685000" y="25400"/>
                  </a:lnTo>
                  <a:lnTo>
                    <a:pt x="19685000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833450" y="-628"/>
            <a:ext cx="168424" cy="1098536"/>
            <a:chOff x="0" y="0"/>
            <a:chExt cx="224566" cy="14647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4536" cy="1464691"/>
            </a:xfrm>
            <a:custGeom>
              <a:avLst/>
              <a:gdLst/>
              <a:ahLst/>
              <a:cxnLst/>
              <a:rect r="r" b="b" t="t" l="l"/>
              <a:pathLst>
                <a:path h="1464691" w="224536">
                  <a:moveTo>
                    <a:pt x="0" y="0"/>
                  </a:moveTo>
                  <a:lnTo>
                    <a:pt x="224536" y="0"/>
                  </a:lnTo>
                  <a:lnTo>
                    <a:pt x="224536" y="1464691"/>
                  </a:lnTo>
                  <a:lnTo>
                    <a:pt x="0" y="1464691"/>
                  </a:lnTo>
                  <a:close/>
                </a:path>
              </a:pathLst>
            </a:custGeom>
            <a:solidFill>
              <a:srgbClr val="FFC2C2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-19050"/>
            <a:ext cx="14758988" cy="1085852"/>
            <a:chOff x="0" y="0"/>
            <a:chExt cx="19678650" cy="1447802"/>
          </a:xfrm>
        </p:grpSpPr>
        <p:sp>
          <p:nvSpPr>
            <p:cNvPr name="Freeform 10" id="10" descr="A blue and white background  Description automatically generated with medium confidence"/>
            <p:cNvSpPr/>
            <p:nvPr/>
          </p:nvSpPr>
          <p:spPr>
            <a:xfrm flipH="false" flipV="false" rot="0">
              <a:off x="0" y="0"/>
              <a:ext cx="19678650" cy="1447800"/>
            </a:xfrm>
            <a:custGeom>
              <a:avLst/>
              <a:gdLst/>
              <a:ahLst/>
              <a:cxnLst/>
              <a:rect r="r" b="b" t="t" l="l"/>
              <a:pathLst>
                <a:path h="1447800" w="19678650">
                  <a:moveTo>
                    <a:pt x="0" y="0"/>
                  </a:moveTo>
                  <a:lnTo>
                    <a:pt x="19678650" y="0"/>
                  </a:lnTo>
                  <a:lnTo>
                    <a:pt x="19678650" y="1447800"/>
                  </a:lnTo>
                  <a:lnTo>
                    <a:pt x="0" y="1447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6000"/>
              </a:blip>
              <a:stretch>
                <a:fillRect l="0" t="-213488" r="-1645" b="-549998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7887950" y="-628"/>
            <a:ext cx="400050" cy="1098536"/>
            <a:chOff x="0" y="0"/>
            <a:chExt cx="533400" cy="14647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33400" cy="1464691"/>
            </a:xfrm>
            <a:custGeom>
              <a:avLst/>
              <a:gdLst/>
              <a:ahLst/>
              <a:cxnLst/>
              <a:rect r="r" b="b" t="t" l="l"/>
              <a:pathLst>
                <a:path h="1464691" w="533400">
                  <a:moveTo>
                    <a:pt x="0" y="0"/>
                  </a:moveTo>
                  <a:lnTo>
                    <a:pt x="533400" y="0"/>
                  </a:lnTo>
                  <a:lnTo>
                    <a:pt x="533400" y="1464691"/>
                  </a:lnTo>
                  <a:lnTo>
                    <a:pt x="0" y="1464691"/>
                  </a:lnTo>
                  <a:close/>
                </a:path>
              </a:pathLst>
            </a:custGeom>
            <a:solidFill>
              <a:srgbClr val="FED50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-219291" y="1246727"/>
            <a:ext cx="13278994" cy="9040273"/>
            <a:chOff x="0" y="0"/>
            <a:chExt cx="17705325" cy="1205369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705325" cy="12053697"/>
            </a:xfrm>
            <a:custGeom>
              <a:avLst/>
              <a:gdLst/>
              <a:ahLst/>
              <a:cxnLst/>
              <a:rect r="r" b="b" t="t" l="l"/>
              <a:pathLst>
                <a:path h="12053697" w="17705325">
                  <a:moveTo>
                    <a:pt x="0" y="0"/>
                  </a:moveTo>
                  <a:lnTo>
                    <a:pt x="17705325" y="0"/>
                  </a:lnTo>
                  <a:lnTo>
                    <a:pt x="17705325" y="12053697"/>
                  </a:lnTo>
                  <a:lnTo>
                    <a:pt x="0" y="12053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1092" t="-7912" r="-2176" b="-10198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3654186" y="8698000"/>
              <a:ext cx="886421" cy="861095"/>
            </a:xfrm>
            <a:custGeom>
              <a:avLst/>
              <a:gdLst/>
              <a:ahLst/>
              <a:cxnLst/>
              <a:rect r="r" b="b" t="t" l="l"/>
              <a:pathLst>
                <a:path h="861095" w="886421">
                  <a:moveTo>
                    <a:pt x="0" y="0"/>
                  </a:moveTo>
                  <a:lnTo>
                    <a:pt x="886421" y="0"/>
                  </a:lnTo>
                  <a:lnTo>
                    <a:pt x="886421" y="861095"/>
                  </a:lnTo>
                  <a:lnTo>
                    <a:pt x="0" y="861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6"/>
            <a:srcRect l="0" t="0" r="0" b="0"/>
            <a:stretch>
              <a:fillRect/>
            </a:stretch>
          </p:blipFill>
          <p:spPr>
            <a:xfrm flipH="false" flipV="false" rot="0">
              <a:off x="7643805" y="648660"/>
              <a:ext cx="2367536" cy="2367536"/>
            </a:xfrm>
            <a:prstGeom prst="rect">
              <a:avLst/>
            </a:prstGeom>
          </p:spPr>
        </p:pic>
        <p:sp>
          <p:nvSpPr>
            <p:cNvPr name="TextBox 17" id="17"/>
            <p:cNvSpPr txBox="true"/>
            <p:nvPr/>
          </p:nvSpPr>
          <p:spPr>
            <a:xfrm rot="-132454">
              <a:off x="2053045" y="3778553"/>
              <a:ext cx="3200813" cy="18978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4"/>
                </a:lnSpc>
                <a:spcBef>
                  <a:spcPct val="0"/>
                </a:spcBef>
              </a:pPr>
              <a:r>
                <a:rPr lang="en-US" b="true" sz="1845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Core programming language used for data processing, model training, and deployment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-2327201">
              <a:off x="10979658" y="7066266"/>
              <a:ext cx="3276400" cy="16040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60"/>
                </a:lnSpc>
                <a:spcBef>
                  <a:spcPct val="0"/>
                </a:spcBef>
              </a:pPr>
              <a:r>
                <a:rPr lang="en-US" b="true" sz="155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Libraries used for data preprocessing, handling missing values, and performing numerical operations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2065506">
              <a:off x="3791295" y="7351446"/>
              <a:ext cx="3122194" cy="1452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33"/>
                </a:lnSpc>
                <a:spcBef>
                  <a:spcPct val="0"/>
                </a:spcBef>
              </a:pPr>
              <a:r>
                <a:rPr lang="en-US" b="true" sz="1777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Standard regression metrics used to evaluate and validate model performance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2532089" y="3734643"/>
              <a:ext cx="2728890" cy="20698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14"/>
                </a:lnSpc>
                <a:spcBef>
                  <a:spcPct val="0"/>
                </a:spcBef>
              </a:pPr>
              <a:r>
                <a:rPr lang="en-US" b="true" sz="1678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Machine learning library used to implement the regression model and perform model evaluation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7203272" y="8210274"/>
              <a:ext cx="3646274" cy="18058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b="true" sz="1739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 Ensemble learning technique applied for predicting multiple pollutant levels simultaneously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7131783" y="3269369"/>
              <a:ext cx="4014892" cy="7659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27"/>
                </a:lnSpc>
                <a:spcBef>
                  <a:spcPct val="0"/>
                </a:spcBef>
              </a:pPr>
              <a:r>
                <a:rPr lang="en-US" b="true" sz="3439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</a:t>
              </a:r>
              <a:r>
                <a:rPr lang="en-US" b="true" sz="3439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Technologies 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362750" y="3131141"/>
              <a:ext cx="1769939" cy="5743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79"/>
                </a:lnSpc>
                <a:spcBef>
                  <a:spcPct val="0"/>
                </a:spcBef>
              </a:pPr>
              <a:r>
                <a:rPr lang="en-US" b="true" sz="2649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</a:t>
              </a:r>
              <a:r>
                <a:rPr lang="en-US" b="true" sz="2649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Python 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2257967">
              <a:off x="4856504" y="6428867"/>
              <a:ext cx="2152972" cy="8753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8"/>
                </a:lnSpc>
                <a:spcBef>
                  <a:spcPct val="0"/>
                </a:spcBef>
              </a:pPr>
              <a:r>
                <a:rPr lang="en-US" b="true" sz="2057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MSE &amp; R² Score 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110232">
              <a:off x="7493368" y="6920069"/>
              <a:ext cx="2719811" cy="916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15"/>
                </a:lnSpc>
                <a:spcBef>
                  <a:spcPct val="0"/>
                </a:spcBef>
              </a:pPr>
              <a:r>
                <a:rPr lang="en-US" b="true" sz="1513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</a:t>
              </a:r>
              <a:r>
                <a:rPr lang="en-US" b="true" sz="1513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andomForestRegressor with</a:t>
              </a:r>
            </a:p>
            <a:p>
              <a:pPr algn="ctr">
                <a:lnSpc>
                  <a:spcPts val="1677"/>
                </a:lnSpc>
                <a:spcBef>
                  <a:spcPct val="0"/>
                </a:spcBef>
              </a:pPr>
              <a:r>
                <a:rPr lang="en-US" b="true" sz="1398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MultiOutputRegressor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-2409223">
              <a:off x="10582128" y="6212970"/>
              <a:ext cx="2019692" cy="8156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49"/>
                </a:lnSpc>
                <a:spcBef>
                  <a:spcPct val="0"/>
                </a:spcBef>
              </a:pPr>
              <a:r>
                <a:rPr lang="en-US" b="true" sz="1958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Pandas &amp; NumPy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3540834" y="3129152"/>
              <a:ext cx="2829551" cy="643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16"/>
                </a:lnSpc>
                <a:spcBef>
                  <a:spcPct val="0"/>
                </a:spcBef>
              </a:pPr>
              <a:r>
                <a:rPr lang="en-US" b="true" sz="2847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scikit-learn </a:t>
              </a: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11157613" y="7345158"/>
            <a:ext cx="6730337" cy="2216783"/>
          </a:xfrm>
          <a:custGeom>
            <a:avLst/>
            <a:gdLst/>
            <a:ahLst/>
            <a:cxnLst/>
            <a:rect r="r" b="b" t="t" l="l"/>
            <a:pathLst>
              <a:path h="2216783" w="6730337">
                <a:moveTo>
                  <a:pt x="0" y="0"/>
                </a:moveTo>
                <a:lnTo>
                  <a:pt x="6730337" y="0"/>
                </a:lnTo>
                <a:lnTo>
                  <a:pt x="6730337" y="2216784"/>
                </a:lnTo>
                <a:lnTo>
                  <a:pt x="0" y="22167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0955179" y="1409525"/>
            <a:ext cx="7029979" cy="1870275"/>
          </a:xfrm>
          <a:custGeom>
            <a:avLst/>
            <a:gdLst/>
            <a:ahLst/>
            <a:cxnLst/>
            <a:rect r="r" b="b" t="t" l="l"/>
            <a:pathLst>
              <a:path h="1870275" w="7029979">
                <a:moveTo>
                  <a:pt x="0" y="0"/>
                </a:moveTo>
                <a:lnTo>
                  <a:pt x="7029979" y="0"/>
                </a:lnTo>
                <a:lnTo>
                  <a:pt x="7029979" y="1870275"/>
                </a:lnTo>
                <a:lnTo>
                  <a:pt x="0" y="18702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109032" y="117003"/>
            <a:ext cx="2700338" cy="863271"/>
            <a:chOff x="0" y="0"/>
            <a:chExt cx="3600450" cy="1151028"/>
          </a:xfrm>
        </p:grpSpPr>
        <p:sp>
          <p:nvSpPr>
            <p:cNvPr name="Freeform 3" id="3" descr="A close up of a sign  Description automatically generated"/>
            <p:cNvSpPr/>
            <p:nvPr/>
          </p:nvSpPr>
          <p:spPr>
            <a:xfrm flipH="false" flipV="false" rot="0">
              <a:off x="0" y="0"/>
              <a:ext cx="3600450" cy="1151001"/>
            </a:xfrm>
            <a:custGeom>
              <a:avLst/>
              <a:gdLst/>
              <a:ahLst/>
              <a:cxnLst/>
              <a:rect r="r" b="b" t="t" l="l"/>
              <a:pathLst>
                <a:path h="1151001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1151001"/>
                  </a:lnTo>
                  <a:lnTo>
                    <a:pt x="0" y="11510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457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9048" y="-19050"/>
            <a:ext cx="14782800" cy="1114545"/>
            <a:chOff x="0" y="0"/>
            <a:chExt cx="19710400" cy="14860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25400" y="25400"/>
              <a:ext cx="19659600" cy="1435227"/>
            </a:xfrm>
            <a:custGeom>
              <a:avLst/>
              <a:gdLst/>
              <a:ahLst/>
              <a:cxnLst/>
              <a:rect r="r" b="b" t="t" l="l"/>
              <a:pathLst>
                <a:path h="1435227" w="19659600">
                  <a:moveTo>
                    <a:pt x="0" y="0"/>
                  </a:moveTo>
                  <a:lnTo>
                    <a:pt x="19659600" y="0"/>
                  </a:lnTo>
                  <a:lnTo>
                    <a:pt x="19659600" y="1435227"/>
                  </a:lnTo>
                  <a:lnTo>
                    <a:pt x="0" y="1435227"/>
                  </a:lnTo>
                  <a:close/>
                </a:path>
              </a:pathLst>
            </a:custGeom>
            <a:solidFill>
              <a:srgbClr val="213264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710400" cy="1486027"/>
            </a:xfrm>
            <a:custGeom>
              <a:avLst/>
              <a:gdLst/>
              <a:ahLst/>
              <a:cxnLst/>
              <a:rect r="r" b="b" t="t" l="l"/>
              <a:pathLst>
                <a:path h="1486027" w="19710400">
                  <a:moveTo>
                    <a:pt x="25400" y="0"/>
                  </a:moveTo>
                  <a:lnTo>
                    <a:pt x="19685000" y="0"/>
                  </a:lnTo>
                  <a:cubicBezTo>
                    <a:pt x="19698970" y="0"/>
                    <a:pt x="19710400" y="11430"/>
                    <a:pt x="19710400" y="25400"/>
                  </a:cubicBezTo>
                  <a:lnTo>
                    <a:pt x="19710400" y="1460627"/>
                  </a:lnTo>
                  <a:cubicBezTo>
                    <a:pt x="19710400" y="1474597"/>
                    <a:pt x="19698970" y="1486027"/>
                    <a:pt x="19685000" y="1486027"/>
                  </a:cubicBezTo>
                  <a:lnTo>
                    <a:pt x="25400" y="1486027"/>
                  </a:lnTo>
                  <a:cubicBezTo>
                    <a:pt x="11430" y="1486027"/>
                    <a:pt x="0" y="1474597"/>
                    <a:pt x="0" y="1460627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460627"/>
                  </a:lnTo>
                  <a:lnTo>
                    <a:pt x="25400" y="1460627"/>
                  </a:lnTo>
                  <a:lnTo>
                    <a:pt x="25400" y="1435227"/>
                  </a:lnTo>
                  <a:lnTo>
                    <a:pt x="19685000" y="1435227"/>
                  </a:lnTo>
                  <a:lnTo>
                    <a:pt x="19685000" y="1460627"/>
                  </a:lnTo>
                  <a:lnTo>
                    <a:pt x="19659600" y="1460627"/>
                  </a:lnTo>
                  <a:lnTo>
                    <a:pt x="19659600" y="25400"/>
                  </a:lnTo>
                  <a:lnTo>
                    <a:pt x="19685000" y="25400"/>
                  </a:lnTo>
                  <a:lnTo>
                    <a:pt x="19685000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833450" y="-628"/>
            <a:ext cx="168424" cy="1098536"/>
            <a:chOff x="0" y="0"/>
            <a:chExt cx="224566" cy="14647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4536" cy="1464691"/>
            </a:xfrm>
            <a:custGeom>
              <a:avLst/>
              <a:gdLst/>
              <a:ahLst/>
              <a:cxnLst/>
              <a:rect r="r" b="b" t="t" l="l"/>
              <a:pathLst>
                <a:path h="1464691" w="224536">
                  <a:moveTo>
                    <a:pt x="0" y="0"/>
                  </a:moveTo>
                  <a:lnTo>
                    <a:pt x="224536" y="0"/>
                  </a:lnTo>
                  <a:lnTo>
                    <a:pt x="224536" y="1464691"/>
                  </a:lnTo>
                  <a:lnTo>
                    <a:pt x="0" y="1464691"/>
                  </a:lnTo>
                  <a:close/>
                </a:path>
              </a:pathLst>
            </a:custGeom>
            <a:solidFill>
              <a:srgbClr val="FFC2C2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-19050"/>
            <a:ext cx="14758988" cy="1085852"/>
            <a:chOff x="0" y="0"/>
            <a:chExt cx="19678650" cy="1447802"/>
          </a:xfrm>
        </p:grpSpPr>
        <p:sp>
          <p:nvSpPr>
            <p:cNvPr name="Freeform 10" id="10" descr="A blue and white background  Description automatically generated with medium confidence"/>
            <p:cNvSpPr/>
            <p:nvPr/>
          </p:nvSpPr>
          <p:spPr>
            <a:xfrm flipH="false" flipV="false" rot="0">
              <a:off x="0" y="0"/>
              <a:ext cx="19678650" cy="1447800"/>
            </a:xfrm>
            <a:custGeom>
              <a:avLst/>
              <a:gdLst/>
              <a:ahLst/>
              <a:cxnLst/>
              <a:rect r="r" b="b" t="t" l="l"/>
              <a:pathLst>
                <a:path h="1447800" w="19678650">
                  <a:moveTo>
                    <a:pt x="0" y="0"/>
                  </a:moveTo>
                  <a:lnTo>
                    <a:pt x="19678650" y="0"/>
                  </a:lnTo>
                  <a:lnTo>
                    <a:pt x="19678650" y="1447800"/>
                  </a:lnTo>
                  <a:lnTo>
                    <a:pt x="0" y="1447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6000"/>
              </a:blip>
              <a:stretch>
                <a:fillRect l="0" t="-213488" r="-1645" b="-549998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7887950" y="-628"/>
            <a:ext cx="400050" cy="1098536"/>
            <a:chOff x="0" y="0"/>
            <a:chExt cx="533400" cy="14647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33400" cy="1464691"/>
            </a:xfrm>
            <a:custGeom>
              <a:avLst/>
              <a:gdLst/>
              <a:ahLst/>
              <a:cxnLst/>
              <a:rect r="r" b="b" t="t" l="l"/>
              <a:pathLst>
                <a:path h="1464691" w="533400">
                  <a:moveTo>
                    <a:pt x="0" y="0"/>
                  </a:moveTo>
                  <a:lnTo>
                    <a:pt x="533400" y="0"/>
                  </a:lnTo>
                  <a:lnTo>
                    <a:pt x="533400" y="1464691"/>
                  </a:lnTo>
                  <a:lnTo>
                    <a:pt x="0" y="1464691"/>
                  </a:lnTo>
                  <a:close/>
                </a:path>
              </a:pathLst>
            </a:custGeom>
            <a:solidFill>
              <a:srgbClr val="FED50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28755" y="1508050"/>
            <a:ext cx="4702787" cy="1206545"/>
            <a:chOff x="0" y="0"/>
            <a:chExt cx="6270382" cy="160872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08726" cy="1608726"/>
            </a:xfrm>
            <a:custGeom>
              <a:avLst/>
              <a:gdLst/>
              <a:ahLst/>
              <a:cxnLst/>
              <a:rect r="r" b="b" t="t" l="l"/>
              <a:pathLst>
                <a:path h="1608726" w="1608726">
                  <a:moveTo>
                    <a:pt x="0" y="0"/>
                  </a:moveTo>
                  <a:lnTo>
                    <a:pt x="1608726" y="0"/>
                  </a:lnTo>
                  <a:lnTo>
                    <a:pt x="1608726" y="1608726"/>
                  </a:lnTo>
                  <a:lnTo>
                    <a:pt x="0" y="16087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1868332" y="623639"/>
              <a:ext cx="4402050" cy="765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3499" b="true">
                  <a:solidFill>
                    <a:srgbClr val="213163"/>
                  </a:solidFill>
                  <a:latin typeface="Arial Bold"/>
                  <a:ea typeface="Arial Bold"/>
                  <a:cs typeface="Arial Bold"/>
                  <a:sym typeface="Arial Bold"/>
                </a:rPr>
                <a:t>Methodology 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28755" y="3124170"/>
            <a:ext cx="16780670" cy="6583048"/>
            <a:chOff x="0" y="0"/>
            <a:chExt cx="22374226" cy="877739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311342" y="249987"/>
              <a:ext cx="7873141" cy="7933703"/>
            </a:xfrm>
            <a:custGeom>
              <a:avLst/>
              <a:gdLst/>
              <a:ahLst/>
              <a:cxnLst/>
              <a:rect r="r" b="b" t="t" l="l"/>
              <a:pathLst>
                <a:path h="7933703" w="7873141">
                  <a:moveTo>
                    <a:pt x="0" y="0"/>
                  </a:moveTo>
                  <a:lnTo>
                    <a:pt x="7873141" y="0"/>
                  </a:lnTo>
                  <a:lnTo>
                    <a:pt x="7873141" y="7933704"/>
                  </a:lnTo>
                  <a:lnTo>
                    <a:pt x="0" y="79337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8915" t="-18662" r="-59666" b="-3351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0" y="216409"/>
              <a:ext cx="7241009" cy="2041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b="true" sz="2100">
                  <a:solidFill>
                    <a:srgbClr val="F87976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Data Collection &amp; Understanding</a:t>
              </a:r>
            </a:p>
            <a:p>
              <a:pPr algn="ctr">
                <a:lnSpc>
                  <a:spcPts val="2366"/>
                </a:lnSpc>
                <a:spcBef>
                  <a:spcPct val="0"/>
                </a:spcBef>
              </a:pPr>
              <a:r>
                <a:rPr lang="en-US" b="true" sz="1971">
                  <a:solidFill>
                    <a:srgbClr val="213163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Collected real-world water quality datasets containing pollutant concentrations and associated parameters like Station ID and Year.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2922647"/>
              <a:ext cx="6311342" cy="2435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b="true" sz="2099">
                  <a:solidFill>
                    <a:srgbClr val="FED5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Data Preprocessing</a:t>
              </a:r>
            </a:p>
            <a:p>
              <a:pPr algn="ctr">
                <a:lnSpc>
                  <a:spcPts val="2366"/>
                </a:lnSpc>
                <a:spcBef>
                  <a:spcPct val="0"/>
                </a:spcBef>
              </a:pPr>
              <a:r>
                <a:rPr lang="en-US" b="true" sz="1971">
                  <a:solidFill>
                    <a:srgbClr val="213163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Handled missing values, normalized numerical features, and encoded categorical variables (like Station ID) using one-hot encoding to make the data model-ready.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709075" y="6735873"/>
              <a:ext cx="6794309" cy="2041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b="true" sz="2100">
                  <a:solidFill>
                    <a:srgbClr val="FF8B25"/>
                  </a:solidFill>
                  <a:latin typeface="Arial Bold"/>
                  <a:ea typeface="Arial Bold"/>
                  <a:cs typeface="Arial Bold"/>
                  <a:sym typeface="Arial Bold"/>
                </a:rPr>
                <a:t>Feature Selection &amp; Engineering</a:t>
              </a:r>
            </a:p>
            <a:p>
              <a:pPr algn="ctr">
                <a:lnSpc>
                  <a:spcPts val="2366"/>
                </a:lnSpc>
                <a:spcBef>
                  <a:spcPct val="0"/>
                </a:spcBef>
              </a:pPr>
              <a:r>
                <a:rPr lang="en-US" b="true" sz="1971">
                  <a:solidFill>
                    <a:srgbClr val="213163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Selected relevant input features (e.g., year, station ID) and target pollutants (O₂, NO₃, NO₂, SO₄, PO₄, CL) for multi-target prediction.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3150915" y="-47625"/>
              <a:ext cx="8489885" cy="1647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b="true" sz="2099">
                  <a:solidFill>
                    <a:srgbClr val="C487F3"/>
                  </a:solidFill>
                  <a:latin typeface="Arial Bold"/>
                  <a:ea typeface="Arial Bold"/>
                  <a:cs typeface="Arial Bold"/>
                  <a:sym typeface="Arial Bold"/>
                </a:rPr>
                <a:t>Model Building</a:t>
              </a:r>
            </a:p>
            <a:p>
              <a:pPr algn="ctr">
                <a:lnSpc>
                  <a:spcPts val="2366"/>
                </a:lnSpc>
                <a:spcBef>
                  <a:spcPct val="0"/>
                </a:spcBef>
              </a:pPr>
              <a:r>
                <a:rPr lang="en-US" b="true" sz="1971">
                  <a:solidFill>
                    <a:srgbClr val="213163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Implemented a MultiOutputRegressor wrapped around a RandomForestRegressor to predict multiple pollutant levels simultaneously.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4169859" y="3201283"/>
              <a:ext cx="8204367" cy="1647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b="true" sz="2100">
                  <a:solidFill>
                    <a:srgbClr val="35ADC8"/>
                  </a:solidFill>
                  <a:latin typeface="Arial Bold"/>
                  <a:ea typeface="Arial Bold"/>
                  <a:cs typeface="Arial Bold"/>
                  <a:sym typeface="Arial Bold"/>
                </a:rPr>
                <a:t>Model Training &amp; Evaluation</a:t>
              </a:r>
            </a:p>
            <a:p>
              <a:pPr algn="ctr">
                <a:lnSpc>
                  <a:spcPts val="2366"/>
                </a:lnSpc>
                <a:spcBef>
                  <a:spcPct val="0"/>
                </a:spcBef>
              </a:pPr>
              <a:r>
                <a:rPr lang="en-US" b="true" sz="1971">
                  <a:solidFill>
                    <a:srgbClr val="213163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Trained the model on historical data and evaluated its performance using Mean Squared Error (MSE) and R² Score to measure accuracy and reliability.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2762514" y="6450191"/>
              <a:ext cx="7760309" cy="2079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59"/>
                </a:lnSpc>
                <a:spcBef>
                  <a:spcPct val="0"/>
                </a:spcBef>
              </a:pPr>
              <a:r>
                <a:rPr lang="en-US" b="true" sz="2299">
                  <a:solidFill>
                    <a:srgbClr val="97BD8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Model Deployment</a:t>
              </a:r>
            </a:p>
            <a:p>
              <a:pPr algn="ctr">
                <a:lnSpc>
                  <a:spcPts val="2366"/>
                </a:lnSpc>
                <a:spcBef>
                  <a:spcPct val="0"/>
                </a:spcBef>
              </a:pPr>
              <a:r>
                <a:rPr lang="en-US" b="true" sz="1971">
                  <a:solidFill>
                    <a:srgbClr val="213163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Deployed the trained model in a Streamlit web application where users can input the year and station ID to view predicted pollutant levels in a tabular format.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2530" y="579247"/>
            <a:ext cx="5006592" cy="9460142"/>
          </a:xfrm>
          <a:custGeom>
            <a:avLst/>
            <a:gdLst/>
            <a:ahLst/>
            <a:cxnLst/>
            <a:rect r="r" b="b" t="t" l="l"/>
            <a:pathLst>
              <a:path h="9460142" w="5006592">
                <a:moveTo>
                  <a:pt x="0" y="0"/>
                </a:moveTo>
                <a:lnTo>
                  <a:pt x="5006593" y="0"/>
                </a:lnTo>
                <a:lnTo>
                  <a:pt x="5006593" y="9460143"/>
                </a:lnTo>
                <a:lnTo>
                  <a:pt x="0" y="9460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843" t="0" r="-14843" b="-301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1500516"/>
            <a:ext cx="7229022" cy="7361468"/>
            <a:chOff x="0" y="0"/>
            <a:chExt cx="9638696" cy="9815291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0">
              <a:off x="-963870" y="380509"/>
              <a:ext cx="11566435" cy="10398651"/>
            </a:xfrm>
            <a:prstGeom prst="rect">
              <a:avLst/>
            </a:prstGeom>
          </p:spPr>
        </p:pic>
        <p:sp>
          <p:nvSpPr>
            <p:cNvPr name="TextBox 5" id="5"/>
            <p:cNvSpPr txBox="true"/>
            <p:nvPr/>
          </p:nvSpPr>
          <p:spPr>
            <a:xfrm rot="0">
              <a:off x="338024" y="-57150"/>
              <a:ext cx="8508047" cy="654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80"/>
                </a:lnSpc>
                <a:spcBef>
                  <a:spcPct val="0"/>
                </a:spcBef>
              </a:pPr>
              <a:r>
                <a:rPr lang="en-US" b="true" sz="2984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Pollutant-Wise Prediction Accuracy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109032" y="117003"/>
            <a:ext cx="2700338" cy="863271"/>
            <a:chOff x="0" y="0"/>
            <a:chExt cx="3600450" cy="1151028"/>
          </a:xfrm>
        </p:grpSpPr>
        <p:sp>
          <p:nvSpPr>
            <p:cNvPr name="Freeform 3" id="3" descr="A close up of a sign  Description automatically generated"/>
            <p:cNvSpPr/>
            <p:nvPr/>
          </p:nvSpPr>
          <p:spPr>
            <a:xfrm flipH="false" flipV="false" rot="0">
              <a:off x="0" y="0"/>
              <a:ext cx="3600450" cy="1151001"/>
            </a:xfrm>
            <a:custGeom>
              <a:avLst/>
              <a:gdLst/>
              <a:ahLst/>
              <a:cxnLst/>
              <a:rect r="r" b="b" t="t" l="l"/>
              <a:pathLst>
                <a:path h="1151001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1151001"/>
                  </a:lnTo>
                  <a:lnTo>
                    <a:pt x="0" y="11510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457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9048" y="-19050"/>
            <a:ext cx="14782800" cy="1114545"/>
            <a:chOff x="0" y="0"/>
            <a:chExt cx="19710400" cy="14860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25400" y="25400"/>
              <a:ext cx="19659600" cy="1435227"/>
            </a:xfrm>
            <a:custGeom>
              <a:avLst/>
              <a:gdLst/>
              <a:ahLst/>
              <a:cxnLst/>
              <a:rect r="r" b="b" t="t" l="l"/>
              <a:pathLst>
                <a:path h="1435227" w="19659600">
                  <a:moveTo>
                    <a:pt x="0" y="0"/>
                  </a:moveTo>
                  <a:lnTo>
                    <a:pt x="19659600" y="0"/>
                  </a:lnTo>
                  <a:lnTo>
                    <a:pt x="19659600" y="1435227"/>
                  </a:lnTo>
                  <a:lnTo>
                    <a:pt x="0" y="1435227"/>
                  </a:lnTo>
                  <a:close/>
                </a:path>
              </a:pathLst>
            </a:custGeom>
            <a:solidFill>
              <a:srgbClr val="213264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710400" cy="1486027"/>
            </a:xfrm>
            <a:custGeom>
              <a:avLst/>
              <a:gdLst/>
              <a:ahLst/>
              <a:cxnLst/>
              <a:rect r="r" b="b" t="t" l="l"/>
              <a:pathLst>
                <a:path h="1486027" w="19710400">
                  <a:moveTo>
                    <a:pt x="25400" y="0"/>
                  </a:moveTo>
                  <a:lnTo>
                    <a:pt x="19685000" y="0"/>
                  </a:lnTo>
                  <a:cubicBezTo>
                    <a:pt x="19698970" y="0"/>
                    <a:pt x="19710400" y="11430"/>
                    <a:pt x="19710400" y="25400"/>
                  </a:cubicBezTo>
                  <a:lnTo>
                    <a:pt x="19710400" y="1460627"/>
                  </a:lnTo>
                  <a:cubicBezTo>
                    <a:pt x="19710400" y="1474597"/>
                    <a:pt x="19698970" y="1486027"/>
                    <a:pt x="19685000" y="1486027"/>
                  </a:cubicBezTo>
                  <a:lnTo>
                    <a:pt x="25400" y="1486027"/>
                  </a:lnTo>
                  <a:cubicBezTo>
                    <a:pt x="11430" y="1486027"/>
                    <a:pt x="0" y="1474597"/>
                    <a:pt x="0" y="1460627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460627"/>
                  </a:lnTo>
                  <a:lnTo>
                    <a:pt x="25400" y="1460627"/>
                  </a:lnTo>
                  <a:lnTo>
                    <a:pt x="25400" y="1435227"/>
                  </a:lnTo>
                  <a:lnTo>
                    <a:pt x="19685000" y="1435227"/>
                  </a:lnTo>
                  <a:lnTo>
                    <a:pt x="19685000" y="1460627"/>
                  </a:lnTo>
                  <a:lnTo>
                    <a:pt x="19659600" y="1460627"/>
                  </a:lnTo>
                  <a:lnTo>
                    <a:pt x="19659600" y="25400"/>
                  </a:lnTo>
                  <a:lnTo>
                    <a:pt x="19685000" y="25400"/>
                  </a:lnTo>
                  <a:lnTo>
                    <a:pt x="19685000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833450" y="-628"/>
            <a:ext cx="168424" cy="1098536"/>
            <a:chOff x="0" y="0"/>
            <a:chExt cx="224566" cy="14647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4536" cy="1464691"/>
            </a:xfrm>
            <a:custGeom>
              <a:avLst/>
              <a:gdLst/>
              <a:ahLst/>
              <a:cxnLst/>
              <a:rect r="r" b="b" t="t" l="l"/>
              <a:pathLst>
                <a:path h="1464691" w="224536">
                  <a:moveTo>
                    <a:pt x="0" y="0"/>
                  </a:moveTo>
                  <a:lnTo>
                    <a:pt x="224536" y="0"/>
                  </a:lnTo>
                  <a:lnTo>
                    <a:pt x="224536" y="1464691"/>
                  </a:lnTo>
                  <a:lnTo>
                    <a:pt x="0" y="1464691"/>
                  </a:lnTo>
                  <a:close/>
                </a:path>
              </a:pathLst>
            </a:custGeom>
            <a:solidFill>
              <a:srgbClr val="FFC2C2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-19050"/>
            <a:ext cx="14758988" cy="1085852"/>
            <a:chOff x="0" y="0"/>
            <a:chExt cx="19678650" cy="1447802"/>
          </a:xfrm>
        </p:grpSpPr>
        <p:sp>
          <p:nvSpPr>
            <p:cNvPr name="Freeform 10" id="10" descr="A blue and white background  Description automatically generated with medium confidence"/>
            <p:cNvSpPr/>
            <p:nvPr/>
          </p:nvSpPr>
          <p:spPr>
            <a:xfrm flipH="false" flipV="false" rot="0">
              <a:off x="0" y="0"/>
              <a:ext cx="19678650" cy="1447800"/>
            </a:xfrm>
            <a:custGeom>
              <a:avLst/>
              <a:gdLst/>
              <a:ahLst/>
              <a:cxnLst/>
              <a:rect r="r" b="b" t="t" l="l"/>
              <a:pathLst>
                <a:path h="1447800" w="19678650">
                  <a:moveTo>
                    <a:pt x="0" y="0"/>
                  </a:moveTo>
                  <a:lnTo>
                    <a:pt x="19678650" y="0"/>
                  </a:lnTo>
                  <a:lnTo>
                    <a:pt x="19678650" y="1447800"/>
                  </a:lnTo>
                  <a:lnTo>
                    <a:pt x="0" y="1447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6000"/>
              </a:blip>
              <a:stretch>
                <a:fillRect l="0" t="-213488" r="-1645" b="-549998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7887950" y="-628"/>
            <a:ext cx="400050" cy="1098536"/>
            <a:chOff x="0" y="0"/>
            <a:chExt cx="533400" cy="14647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33400" cy="1464691"/>
            </a:xfrm>
            <a:custGeom>
              <a:avLst/>
              <a:gdLst/>
              <a:ahLst/>
              <a:cxnLst/>
              <a:rect r="r" b="b" t="t" l="l"/>
              <a:pathLst>
                <a:path h="1464691" w="533400">
                  <a:moveTo>
                    <a:pt x="0" y="0"/>
                  </a:moveTo>
                  <a:lnTo>
                    <a:pt x="533400" y="0"/>
                  </a:lnTo>
                  <a:lnTo>
                    <a:pt x="533400" y="1464691"/>
                  </a:lnTo>
                  <a:lnTo>
                    <a:pt x="0" y="1464691"/>
                  </a:lnTo>
                  <a:close/>
                </a:path>
              </a:pathLst>
            </a:custGeom>
            <a:solidFill>
              <a:srgbClr val="FED500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237548" y="4394857"/>
            <a:ext cx="10110240" cy="2652626"/>
          </a:xfrm>
          <a:custGeom>
            <a:avLst/>
            <a:gdLst/>
            <a:ahLst/>
            <a:cxnLst/>
            <a:rect r="r" b="b" t="t" l="l"/>
            <a:pathLst>
              <a:path h="2652626" w="10110240">
                <a:moveTo>
                  <a:pt x="0" y="0"/>
                </a:moveTo>
                <a:lnTo>
                  <a:pt x="10110240" y="0"/>
                </a:lnTo>
                <a:lnTo>
                  <a:pt x="10110240" y="2652626"/>
                </a:lnTo>
                <a:lnTo>
                  <a:pt x="0" y="26526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925" t="-142257" r="-27438" b="-101549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37548" y="2210563"/>
            <a:ext cx="10110240" cy="2652626"/>
          </a:xfrm>
          <a:custGeom>
            <a:avLst/>
            <a:gdLst/>
            <a:ahLst/>
            <a:cxnLst/>
            <a:rect r="r" b="b" t="t" l="l"/>
            <a:pathLst>
              <a:path h="2652626" w="10110240">
                <a:moveTo>
                  <a:pt x="0" y="0"/>
                </a:moveTo>
                <a:lnTo>
                  <a:pt x="10110240" y="0"/>
                </a:lnTo>
                <a:lnTo>
                  <a:pt x="10110240" y="2652626"/>
                </a:lnTo>
                <a:lnTo>
                  <a:pt x="0" y="26526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2925" t="-142257" r="-27438" b="-101549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37548" y="6565496"/>
            <a:ext cx="10110240" cy="2652626"/>
          </a:xfrm>
          <a:custGeom>
            <a:avLst/>
            <a:gdLst/>
            <a:ahLst/>
            <a:cxnLst/>
            <a:rect r="r" b="b" t="t" l="l"/>
            <a:pathLst>
              <a:path h="2652626" w="10110240">
                <a:moveTo>
                  <a:pt x="0" y="0"/>
                </a:moveTo>
                <a:lnTo>
                  <a:pt x="10110240" y="0"/>
                </a:lnTo>
                <a:lnTo>
                  <a:pt x="10110240" y="2652626"/>
                </a:lnTo>
                <a:lnTo>
                  <a:pt x="0" y="26526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2925" t="-142257" r="-27438" b="-101549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666666" y="2835815"/>
            <a:ext cx="6296033" cy="5681246"/>
          </a:xfrm>
          <a:custGeom>
            <a:avLst/>
            <a:gdLst/>
            <a:ahLst/>
            <a:cxnLst/>
            <a:rect r="r" b="b" t="t" l="l"/>
            <a:pathLst>
              <a:path h="5681246" w="6296033">
                <a:moveTo>
                  <a:pt x="0" y="0"/>
                </a:moveTo>
                <a:lnTo>
                  <a:pt x="6296033" y="0"/>
                </a:lnTo>
                <a:lnTo>
                  <a:pt x="6296033" y="5681246"/>
                </a:lnTo>
                <a:lnTo>
                  <a:pt x="0" y="56812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66232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748091" y="1461589"/>
            <a:ext cx="5298451" cy="74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7"/>
              </a:lnSpc>
            </a:pPr>
            <a:r>
              <a:rPr lang="en-US" sz="4414" b="true">
                <a:solidFill>
                  <a:srgbClr val="213163"/>
                </a:solidFill>
                <a:latin typeface="Arial Bold"/>
                <a:ea typeface="Arial Bold"/>
                <a:cs typeface="Arial Bold"/>
                <a:sym typeface="Arial Bold"/>
              </a:rPr>
              <a:t>Problem Statement: 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992343" y="2824074"/>
            <a:ext cx="6428581" cy="1326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4"/>
              </a:lnSpc>
            </a:pPr>
            <a:r>
              <a:rPr lang="en-US" sz="2517">
                <a:solidFill>
                  <a:srgbClr val="F7F3F3"/>
                </a:solidFill>
                <a:latin typeface="Poppins"/>
                <a:ea typeface="Poppins"/>
                <a:cs typeface="Poppins"/>
                <a:sym typeface="Poppins"/>
              </a:rPr>
              <a:t>Manual testing of water quality across different stations is slow, expensive, and lacks real-time prediction.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992343" y="5244488"/>
            <a:ext cx="6428581" cy="888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4"/>
              </a:lnSpc>
            </a:pPr>
            <a:r>
              <a:rPr lang="en-US" sz="251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Water pollution poses serious risks to human health and ecosystems.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992343" y="7190358"/>
            <a:ext cx="6428581" cy="1326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4"/>
              </a:lnSpc>
            </a:pPr>
            <a:r>
              <a:rPr lang="en-US" sz="251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There is no scalable system to predict multiple pollutant levels efficiently based on historical environmental data.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109032" y="117003"/>
            <a:ext cx="2700338" cy="863271"/>
            <a:chOff x="0" y="0"/>
            <a:chExt cx="3600450" cy="1151028"/>
          </a:xfrm>
        </p:grpSpPr>
        <p:sp>
          <p:nvSpPr>
            <p:cNvPr name="Freeform 3" id="3" descr="A close up of a sign  Description automatically generated"/>
            <p:cNvSpPr/>
            <p:nvPr/>
          </p:nvSpPr>
          <p:spPr>
            <a:xfrm flipH="false" flipV="false" rot="0">
              <a:off x="0" y="0"/>
              <a:ext cx="3600450" cy="1151001"/>
            </a:xfrm>
            <a:custGeom>
              <a:avLst/>
              <a:gdLst/>
              <a:ahLst/>
              <a:cxnLst/>
              <a:rect r="r" b="b" t="t" l="l"/>
              <a:pathLst>
                <a:path h="1151001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1151001"/>
                  </a:lnTo>
                  <a:lnTo>
                    <a:pt x="0" y="11510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457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9048" y="-19050"/>
            <a:ext cx="14782800" cy="1114545"/>
            <a:chOff x="0" y="0"/>
            <a:chExt cx="19710400" cy="14860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25400" y="25400"/>
              <a:ext cx="19659600" cy="1435227"/>
            </a:xfrm>
            <a:custGeom>
              <a:avLst/>
              <a:gdLst/>
              <a:ahLst/>
              <a:cxnLst/>
              <a:rect r="r" b="b" t="t" l="l"/>
              <a:pathLst>
                <a:path h="1435227" w="19659600">
                  <a:moveTo>
                    <a:pt x="0" y="0"/>
                  </a:moveTo>
                  <a:lnTo>
                    <a:pt x="19659600" y="0"/>
                  </a:lnTo>
                  <a:lnTo>
                    <a:pt x="19659600" y="1435227"/>
                  </a:lnTo>
                  <a:lnTo>
                    <a:pt x="0" y="1435227"/>
                  </a:lnTo>
                  <a:close/>
                </a:path>
              </a:pathLst>
            </a:custGeom>
            <a:solidFill>
              <a:srgbClr val="213264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710400" cy="1486027"/>
            </a:xfrm>
            <a:custGeom>
              <a:avLst/>
              <a:gdLst/>
              <a:ahLst/>
              <a:cxnLst/>
              <a:rect r="r" b="b" t="t" l="l"/>
              <a:pathLst>
                <a:path h="1486027" w="19710400">
                  <a:moveTo>
                    <a:pt x="25400" y="0"/>
                  </a:moveTo>
                  <a:lnTo>
                    <a:pt x="19685000" y="0"/>
                  </a:lnTo>
                  <a:cubicBezTo>
                    <a:pt x="19698970" y="0"/>
                    <a:pt x="19710400" y="11430"/>
                    <a:pt x="19710400" y="25400"/>
                  </a:cubicBezTo>
                  <a:lnTo>
                    <a:pt x="19710400" y="1460627"/>
                  </a:lnTo>
                  <a:cubicBezTo>
                    <a:pt x="19710400" y="1474597"/>
                    <a:pt x="19698970" y="1486027"/>
                    <a:pt x="19685000" y="1486027"/>
                  </a:cubicBezTo>
                  <a:lnTo>
                    <a:pt x="25400" y="1486027"/>
                  </a:lnTo>
                  <a:cubicBezTo>
                    <a:pt x="11430" y="1486027"/>
                    <a:pt x="0" y="1474597"/>
                    <a:pt x="0" y="1460627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460627"/>
                  </a:lnTo>
                  <a:lnTo>
                    <a:pt x="25400" y="1460627"/>
                  </a:lnTo>
                  <a:lnTo>
                    <a:pt x="25400" y="1435227"/>
                  </a:lnTo>
                  <a:lnTo>
                    <a:pt x="19685000" y="1435227"/>
                  </a:lnTo>
                  <a:lnTo>
                    <a:pt x="19685000" y="1460627"/>
                  </a:lnTo>
                  <a:lnTo>
                    <a:pt x="19659600" y="1460627"/>
                  </a:lnTo>
                  <a:lnTo>
                    <a:pt x="19659600" y="25400"/>
                  </a:lnTo>
                  <a:lnTo>
                    <a:pt x="19685000" y="25400"/>
                  </a:lnTo>
                  <a:lnTo>
                    <a:pt x="19685000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833450" y="-628"/>
            <a:ext cx="168424" cy="1098536"/>
            <a:chOff x="0" y="0"/>
            <a:chExt cx="224566" cy="14647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4536" cy="1464691"/>
            </a:xfrm>
            <a:custGeom>
              <a:avLst/>
              <a:gdLst/>
              <a:ahLst/>
              <a:cxnLst/>
              <a:rect r="r" b="b" t="t" l="l"/>
              <a:pathLst>
                <a:path h="1464691" w="224536">
                  <a:moveTo>
                    <a:pt x="0" y="0"/>
                  </a:moveTo>
                  <a:lnTo>
                    <a:pt x="224536" y="0"/>
                  </a:lnTo>
                  <a:lnTo>
                    <a:pt x="224536" y="1464691"/>
                  </a:lnTo>
                  <a:lnTo>
                    <a:pt x="0" y="1464691"/>
                  </a:lnTo>
                  <a:close/>
                </a:path>
              </a:pathLst>
            </a:custGeom>
            <a:solidFill>
              <a:srgbClr val="FFC2C2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-19050"/>
            <a:ext cx="14758988" cy="1085852"/>
            <a:chOff x="0" y="0"/>
            <a:chExt cx="19678650" cy="1447802"/>
          </a:xfrm>
        </p:grpSpPr>
        <p:sp>
          <p:nvSpPr>
            <p:cNvPr name="Freeform 10" id="10" descr="A blue and white background  Description automatically generated with medium confidence"/>
            <p:cNvSpPr/>
            <p:nvPr/>
          </p:nvSpPr>
          <p:spPr>
            <a:xfrm flipH="false" flipV="false" rot="0">
              <a:off x="0" y="0"/>
              <a:ext cx="19678650" cy="1447800"/>
            </a:xfrm>
            <a:custGeom>
              <a:avLst/>
              <a:gdLst/>
              <a:ahLst/>
              <a:cxnLst/>
              <a:rect r="r" b="b" t="t" l="l"/>
              <a:pathLst>
                <a:path h="1447800" w="19678650">
                  <a:moveTo>
                    <a:pt x="0" y="0"/>
                  </a:moveTo>
                  <a:lnTo>
                    <a:pt x="19678650" y="0"/>
                  </a:lnTo>
                  <a:lnTo>
                    <a:pt x="19678650" y="1447800"/>
                  </a:lnTo>
                  <a:lnTo>
                    <a:pt x="0" y="1447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6000"/>
              </a:blip>
              <a:stretch>
                <a:fillRect l="0" t="-213488" r="-1645" b="-549998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7887950" y="-628"/>
            <a:ext cx="400050" cy="1098536"/>
            <a:chOff x="0" y="0"/>
            <a:chExt cx="533400" cy="14647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33400" cy="1464691"/>
            </a:xfrm>
            <a:custGeom>
              <a:avLst/>
              <a:gdLst/>
              <a:ahLst/>
              <a:cxnLst/>
              <a:rect r="r" b="b" t="t" l="l"/>
              <a:pathLst>
                <a:path h="1464691" w="533400">
                  <a:moveTo>
                    <a:pt x="0" y="0"/>
                  </a:moveTo>
                  <a:lnTo>
                    <a:pt x="533400" y="0"/>
                  </a:lnTo>
                  <a:lnTo>
                    <a:pt x="533400" y="1464691"/>
                  </a:lnTo>
                  <a:lnTo>
                    <a:pt x="0" y="1464691"/>
                  </a:lnTo>
                  <a:close/>
                </a:path>
              </a:pathLst>
            </a:custGeom>
            <a:solidFill>
              <a:srgbClr val="FED50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-810655" y="1480719"/>
            <a:ext cx="17934894" cy="8116497"/>
            <a:chOff x="0" y="0"/>
            <a:chExt cx="23913192" cy="1082199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339150"/>
              <a:ext cx="23913192" cy="10482847"/>
            </a:xfrm>
            <a:custGeom>
              <a:avLst/>
              <a:gdLst/>
              <a:ahLst/>
              <a:cxnLst/>
              <a:rect r="r" b="b" t="t" l="l"/>
              <a:pathLst>
                <a:path h="10482847" w="23913192">
                  <a:moveTo>
                    <a:pt x="0" y="0"/>
                  </a:moveTo>
                  <a:lnTo>
                    <a:pt x="23913192" y="0"/>
                  </a:lnTo>
                  <a:lnTo>
                    <a:pt x="23913192" y="10482847"/>
                  </a:lnTo>
                  <a:lnTo>
                    <a:pt x="0" y="104828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09" t="-20783" r="0" b="-7929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804469" y="4602298"/>
              <a:ext cx="9152127" cy="2629156"/>
            </a:xfrm>
            <a:custGeom>
              <a:avLst/>
              <a:gdLst/>
              <a:ahLst/>
              <a:cxnLst/>
              <a:rect r="r" b="b" t="t" l="l"/>
              <a:pathLst>
                <a:path h="2629156" w="9152127">
                  <a:moveTo>
                    <a:pt x="0" y="0"/>
                  </a:moveTo>
                  <a:lnTo>
                    <a:pt x="9152127" y="0"/>
                  </a:lnTo>
                  <a:lnTo>
                    <a:pt x="9152127" y="2629157"/>
                  </a:lnTo>
                  <a:lnTo>
                    <a:pt x="0" y="26291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683995" y="7422124"/>
              <a:ext cx="9152127" cy="2629156"/>
            </a:xfrm>
            <a:custGeom>
              <a:avLst/>
              <a:gdLst/>
              <a:ahLst/>
              <a:cxnLst/>
              <a:rect r="r" b="b" t="t" l="l"/>
              <a:pathLst>
                <a:path h="2629156" w="9152127">
                  <a:moveTo>
                    <a:pt x="0" y="0"/>
                  </a:moveTo>
                  <a:lnTo>
                    <a:pt x="9152126" y="0"/>
                  </a:lnTo>
                  <a:lnTo>
                    <a:pt x="9152126" y="2629156"/>
                  </a:lnTo>
                  <a:lnTo>
                    <a:pt x="0" y="2629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16671380" y="6290513"/>
              <a:ext cx="214503" cy="1523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92"/>
                </a:lnSpc>
              </a:pPr>
              <a:r>
                <a:rPr lang="en-US" sz="709" spc="130">
                  <a:solidFill>
                    <a:srgbClr val="F9F1F0"/>
                  </a:solidFill>
                  <a:latin typeface="HK Modular"/>
                  <a:ea typeface="HK Modular"/>
                  <a:cs typeface="HK Modular"/>
                  <a:sym typeface="HK Modular"/>
                </a:rPr>
                <a:t>(W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3189115" y="5288893"/>
              <a:ext cx="7945326" cy="12178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87"/>
                </a:lnSpc>
                <a:spcBef>
                  <a:spcPct val="0"/>
                </a:spcBef>
              </a:pPr>
              <a:r>
                <a:rPr lang="en-US" b="true" sz="1989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By using a MultiOutputRegressor with RandomForest, the model can estimate pollutant concentrations accurately. 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3189115" y="8101426"/>
              <a:ext cx="8141885" cy="15734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15"/>
                </a:lnSpc>
                <a:spcBef>
                  <a:spcPct val="0"/>
                </a:spcBef>
              </a:pPr>
              <a:r>
                <a:rPr lang="en-US" b="true" sz="1929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This project presents a machine learning–based solution that predicts multiple water pollutant levels (O₂, NO₃, NO₂, SO₄, PO₄, CL) based on the year and station ID.</a:t>
              </a:r>
            </a:p>
          </p:txBody>
        </p:sp>
        <p:sp>
          <p:nvSpPr>
            <p:cNvPr name="Freeform 20" id="20"/>
            <p:cNvSpPr/>
            <p:nvPr/>
          </p:nvSpPr>
          <p:spPr>
            <a:xfrm flipH="false" flipV="false" rot="0">
              <a:off x="2804469" y="1782430"/>
              <a:ext cx="9152127" cy="2629156"/>
            </a:xfrm>
            <a:custGeom>
              <a:avLst/>
              <a:gdLst/>
              <a:ahLst/>
              <a:cxnLst/>
              <a:rect r="r" b="b" t="t" l="l"/>
              <a:pathLst>
                <a:path h="2629156" w="9152127">
                  <a:moveTo>
                    <a:pt x="0" y="0"/>
                  </a:moveTo>
                  <a:lnTo>
                    <a:pt x="9152127" y="0"/>
                  </a:lnTo>
                  <a:lnTo>
                    <a:pt x="9152127" y="2629157"/>
                  </a:lnTo>
                  <a:lnTo>
                    <a:pt x="0" y="26291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3428779" y="2342083"/>
              <a:ext cx="7903508" cy="1460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63"/>
                </a:lnSpc>
                <a:spcBef>
                  <a:spcPct val="0"/>
                </a:spcBef>
              </a:pPr>
              <a:r>
                <a:rPr lang="en-US" b="true" sz="1803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The solution is deployed as an interactive Streamlit web app, allowing users to enter inputs and receive real-time, tabular predictions — making water quality assessment faster, scalable, and more accessible.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822192" y="-66675"/>
              <a:ext cx="2597236" cy="71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39"/>
                </a:lnSpc>
              </a:pPr>
              <a:r>
                <a:rPr lang="en-US" sz="3199" b="true">
                  <a:solidFill>
                    <a:srgbClr val="213163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 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646029" y="9684651"/>
            <a:ext cx="10513144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0"/>
              </a:lnSpc>
              <a:spcBef>
                <a:spcPct val="0"/>
              </a:spcBef>
            </a:pPr>
            <a:r>
              <a:rPr lang="en-US" b="true" sz="2384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GITHUB LINK - https://github.com/Tejaswini-ece/AICTE_INTERNSHIP.git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46029" y="1869960"/>
            <a:ext cx="1752005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0"/>
              </a:lnSpc>
              <a:spcBef>
                <a:spcPct val="0"/>
              </a:spcBef>
            </a:pPr>
            <a:r>
              <a:rPr lang="en-US" b="true" sz="3184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Solution: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1956" y="1292069"/>
            <a:ext cx="16998719" cy="7782817"/>
            <a:chOff x="0" y="0"/>
            <a:chExt cx="22664959" cy="103770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664959" cy="10377089"/>
            </a:xfrm>
            <a:custGeom>
              <a:avLst/>
              <a:gdLst/>
              <a:ahLst/>
              <a:cxnLst/>
              <a:rect r="r" b="b" t="t" l="l"/>
              <a:pathLst>
                <a:path h="10377089" w="22664959">
                  <a:moveTo>
                    <a:pt x="0" y="0"/>
                  </a:moveTo>
                  <a:lnTo>
                    <a:pt x="22664959" y="0"/>
                  </a:lnTo>
                  <a:lnTo>
                    <a:pt x="22664959" y="10377089"/>
                  </a:lnTo>
                  <a:lnTo>
                    <a:pt x="0" y="10377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2857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3464561" y="873422"/>
              <a:ext cx="4199640" cy="705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0"/>
                </a:lnSpc>
                <a:spcBef>
                  <a:spcPct val="0"/>
                </a:spcBef>
              </a:pPr>
              <a:r>
                <a:rPr lang="en-US" b="true" sz="314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CHALLENGES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14742443" y="873422"/>
              <a:ext cx="3464561" cy="705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0"/>
                </a:lnSpc>
                <a:spcBef>
                  <a:spcPct val="0"/>
                </a:spcBef>
              </a:pPr>
              <a:r>
                <a:rPr lang="en-US" b="true" sz="314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SOLUTIONS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886027" y="2301993"/>
              <a:ext cx="7356708" cy="9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64"/>
                </a:lnSpc>
                <a:spcBef>
                  <a:spcPct val="0"/>
                </a:spcBef>
              </a:pPr>
              <a:r>
                <a:rPr lang="en-US" b="true" sz="2304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</a:t>
              </a:r>
              <a:r>
                <a:rPr lang="en-US" b="true" sz="2304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Handling missing and inconsistent data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2294666" y="4398756"/>
              <a:ext cx="6539430" cy="10052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0"/>
                </a:lnSpc>
                <a:spcBef>
                  <a:spcPct val="0"/>
                </a:spcBef>
              </a:pPr>
              <a:r>
                <a:rPr lang="en-US" b="true" sz="2408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Encoding station IDs for model compatibility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516680" y="6526921"/>
              <a:ext cx="8095402" cy="10052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0"/>
                </a:lnSpc>
                <a:spcBef>
                  <a:spcPct val="0"/>
                </a:spcBef>
              </a:pPr>
              <a:r>
                <a:rPr lang="en-US" b="true" sz="2408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Avoiding overfitting and improving generalization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516680" y="8655086"/>
              <a:ext cx="6931750" cy="10052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0"/>
                </a:lnSpc>
                <a:spcBef>
                  <a:spcPct val="0"/>
                </a:spcBef>
              </a:pPr>
              <a:r>
                <a:rPr lang="en-US" b="true" sz="2408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Deploying the model in an interactive format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3547332" y="2301993"/>
              <a:ext cx="6855023" cy="10052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0"/>
                </a:lnSpc>
                <a:spcBef>
                  <a:spcPct val="0"/>
                </a:spcBef>
              </a:pPr>
              <a:r>
                <a:rPr lang="en-US" b="true" sz="2408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Cleaned and structured dataset for accurate modeling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3547332" y="4336026"/>
              <a:ext cx="6855023" cy="10680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16"/>
                </a:lnSpc>
                <a:spcBef>
                  <a:spcPct val="0"/>
                </a:spcBef>
              </a:pPr>
              <a:r>
                <a:rPr lang="en-US" b="true" sz="2513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Applied one-hot encoding to prepare input features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3606763" y="6447115"/>
              <a:ext cx="6917699" cy="10052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0"/>
                </a:lnSpc>
                <a:spcBef>
                  <a:spcPct val="0"/>
                </a:spcBef>
              </a:pPr>
              <a:r>
                <a:rPr lang="en-US" b="true" sz="2408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Achieved reliable performance using MSE and R² metrics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3425224" y="8655086"/>
              <a:ext cx="7099238" cy="10052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0"/>
                </a:lnSpc>
                <a:spcBef>
                  <a:spcPct val="0"/>
                </a:spcBef>
              </a:pPr>
              <a:r>
                <a:rPr lang="en-US" b="true" sz="2408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Created a user-friendly Streamlit web app for real-time use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DAGr7fKMGkY</dc:identifier>
  <dcterms:modified xsi:type="dcterms:W3CDTF">2011-08-01T06:04:30Z</dcterms:modified>
  <cp:revision>1</cp:revision>
  <dc:title>Water Quality Prediction</dc:title>
</cp:coreProperties>
</file>